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33" r:id="rId49"/>
    <p:sldId id="275" r:id="rId50"/>
    <p:sldId id="33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3741" autoAdjust="0"/>
  </p:normalViewPr>
  <p:slideViewPr>
    <p:cSldViewPr snapToGrid="0" snapToObjects="1">
      <p:cViewPr varScale="1">
        <p:scale>
          <a:sx n="66" d="100"/>
          <a:sy n="66" d="100"/>
        </p:scale>
        <p:origin x="84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7521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1148807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vassherif98/IBM_Data_Science_Professional_Certification/blob/master/10.Applied_Data_Science_Capstone/Week%202%20EDA/EDA%20with%20Visualization.ipynb"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github.com/navassherif98/IBM_Data_Science_Professional_Certification/blob/master/10.Applied_Data_Science_Capstone/Week%202%20EDA/EDA%20with%20SQL.ipynb" TargetMode="Externa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avassherif98/IBM_Data_Science_Professional_Certification/blob/master/10.Applied_Data_Science_Capstone/Week%203%20Interactive%20Visual%20Analytics%20and%20Dashboard/Interactive%20Visual%20Analytics%20with%20Folium.ipynb"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vassherif98/IBM_Data_Science_Professional_Certification/blob/master/10.Applied_Data_Science_Capstone/Week%203%20Interactive%20Visual%20Analytics%20and%20Dashboard/spacex_dash_app.py"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hyperlink" Target="https://github.com/navassherif98/IBM_Data_Science_Professional_Certification/blob/master/10.Applied_Data_Science_Capstone/Week%204%20Predictive%20Analysis%20(Classification)/Machine%20Learning%20Prediction.ipynb" TargetMode="Externa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5.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microsoft.com/office/2007/relationships/hdphoto" Target="../media/hdphoto1.wdp"/><Relationship Id="rId4" Type="http://schemas.openxmlformats.org/officeDocument/2006/relationships/image" Target="../media/image30.png"/><Relationship Id="rId9"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eg"/><Relationship Id="rId1" Type="http://schemas.openxmlformats.org/officeDocument/2006/relationships/slideLayout" Target="../slideLayouts/slideLayout1.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eg"/><Relationship Id="rId1" Type="http://schemas.openxmlformats.org/officeDocument/2006/relationships/slideLayout" Target="../slideLayouts/slideLayout1.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49.png"/><Relationship Id="rId10" Type="http://schemas.microsoft.com/office/2007/relationships/hdphoto" Target="../media/hdphoto1.wdp"/><Relationship Id="rId4" Type="http://schemas.microsoft.com/office/2007/relationships/hdphoto" Target="../media/hdphoto2.wdp"/><Relationship Id="rId9"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microsoft.com/office/2007/relationships/hdphoto" Target="../media/hdphoto6.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2.png"/><Relationship Id="rId5" Type="http://schemas.microsoft.com/office/2007/relationships/hdphoto" Target="../media/hdphoto5.wdp"/><Relationship Id="rId4" Type="http://schemas.openxmlformats.org/officeDocument/2006/relationships/image" Target="../media/image51.png"/><Relationship Id="rId9"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hyperlink" Target="https://www.coursera.org/professional-certificates/ibm-data-science?&amp;instructor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jpeg"/><Relationship Id="rId1" Type="http://schemas.openxmlformats.org/officeDocument/2006/relationships/slideLayout" Target="../slideLayouts/slideLayout1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github.com/navassherif98/IBM_Data_Science_Professional_Certification/blob/master/10.Applied_Data_Science_Capstone/Week%201%20Introduction/Data%20Collection%20Api%20.ipynb" TargetMode="Externa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vassherif98/IBM_Data_Science_Professional_Certification/blob/master/10.Applied_Data_Science_Capstone/Week%201%20Introduction/Data%20Collection%20with%20Web%20Scraping.ipynb"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avassherif98/IBM_Data_Science_Professional_Certification/blob/master/10.Applied_Data_Science_Capstone/Week%201%20Introduction/Data%20wrangling%20.ipynb"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Anggi Firdian Saputra</a:t>
            </a:r>
          </a:p>
          <a:p>
            <a:r>
              <a:rPr lang="en-US" dirty="0">
                <a:solidFill>
                  <a:schemeClr val="bg2"/>
                </a:solidFill>
                <a:latin typeface="Abadi" panose="020B0604020104020204" pitchFamily="34" charset="0"/>
                <a:ea typeface="SF Pro" pitchFamily="2" charset="0"/>
                <a:cs typeface="SF Pro" pitchFamily="2" charset="0"/>
              </a:rPr>
              <a:t>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pic>
        <p:nvPicPr>
          <p:cNvPr id="3" name="Picture 2">
            <a:extLst>
              <a:ext uri="{FF2B5EF4-FFF2-40B4-BE49-F238E27FC236}">
                <a16:creationId xmlns:a16="http://schemas.microsoft.com/office/drawing/2014/main" id="{1085D385-99AF-9495-90FD-C550FAF10C4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solidFill>
                  <a:schemeClr val="tx1"/>
                </a:solidFill>
              </a:rPr>
              <a:t>10</a:t>
            </a:fld>
            <a:endParaRPr lang="en-US">
              <a:solidFill>
                <a:schemeClr val="tx1"/>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4">
            <a:extLst>
              <a:ext uri="{FF2B5EF4-FFF2-40B4-BE49-F238E27FC236}">
                <a16:creationId xmlns:a16="http://schemas.microsoft.com/office/drawing/2014/main" id="{5E3AADB0-074A-38E4-111E-B6A8D9D3C3DF}"/>
              </a:ext>
            </a:extLst>
          </p:cNvPr>
          <p:cNvSpPr txBox="1">
            <a:spLocks/>
          </p:cNvSpPr>
          <p:nvPr/>
        </p:nvSpPr>
        <p:spPr>
          <a:xfrm>
            <a:off x="825710" y="1264312"/>
            <a:ext cx="3213253" cy="549049"/>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2800" b="1" dirty="0">
                <a:solidFill>
                  <a:schemeClr val="tx1"/>
                </a:solidFill>
              </a:rPr>
              <a:t>SCATTER CHARTS</a:t>
            </a:r>
          </a:p>
        </p:txBody>
      </p:sp>
      <p:sp>
        <p:nvSpPr>
          <p:cNvPr id="6" name="Text Placeholder 6">
            <a:extLst>
              <a:ext uri="{FF2B5EF4-FFF2-40B4-BE49-F238E27FC236}">
                <a16:creationId xmlns:a16="http://schemas.microsoft.com/office/drawing/2014/main" id="{F0F8AA8E-3641-1CCD-3B70-BAD396B3B547}"/>
              </a:ext>
            </a:extLst>
          </p:cNvPr>
          <p:cNvSpPr txBox="1">
            <a:spLocks/>
          </p:cNvSpPr>
          <p:nvPr/>
        </p:nvSpPr>
        <p:spPr>
          <a:xfrm>
            <a:off x="5008605" y="1327150"/>
            <a:ext cx="2174790" cy="5035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latin typeface="Abadi" panose="020B0604020104020204" pitchFamily="34" charset="0"/>
              </a:rPr>
              <a:t>BAR CHART</a:t>
            </a:r>
          </a:p>
        </p:txBody>
      </p:sp>
      <p:sp>
        <p:nvSpPr>
          <p:cNvPr id="7" name="Text Placeholder 8">
            <a:extLst>
              <a:ext uri="{FF2B5EF4-FFF2-40B4-BE49-F238E27FC236}">
                <a16:creationId xmlns:a16="http://schemas.microsoft.com/office/drawing/2014/main" id="{1BDBDF50-C7AE-75E8-2A27-D6A7DDF35EC1}"/>
              </a:ext>
            </a:extLst>
          </p:cNvPr>
          <p:cNvSpPr txBox="1">
            <a:spLocks/>
          </p:cNvSpPr>
          <p:nvPr/>
        </p:nvSpPr>
        <p:spPr>
          <a:xfrm>
            <a:off x="8330755" y="1327150"/>
            <a:ext cx="3456432" cy="8378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latin typeface="Abadi" panose="020B0604020104020204" pitchFamily="34" charset="0"/>
              </a:rPr>
              <a:t>LINE CHARTS</a:t>
            </a:r>
          </a:p>
        </p:txBody>
      </p:sp>
      <p:grpSp>
        <p:nvGrpSpPr>
          <p:cNvPr id="25" name="Group 24">
            <a:extLst>
              <a:ext uri="{FF2B5EF4-FFF2-40B4-BE49-F238E27FC236}">
                <a16:creationId xmlns:a16="http://schemas.microsoft.com/office/drawing/2014/main" id="{A0B9547C-DD77-9FAF-3265-8498261E8BF5}"/>
              </a:ext>
            </a:extLst>
          </p:cNvPr>
          <p:cNvGrpSpPr/>
          <p:nvPr/>
        </p:nvGrpSpPr>
        <p:grpSpPr>
          <a:xfrm>
            <a:off x="2020296" y="3835941"/>
            <a:ext cx="884912" cy="884912"/>
            <a:chOff x="1690572" y="4150583"/>
            <a:chExt cx="884912" cy="884912"/>
          </a:xfrm>
        </p:grpSpPr>
        <p:sp>
          <p:nvSpPr>
            <p:cNvPr id="8" name="Freeform: Shape 7">
              <a:extLst>
                <a:ext uri="{FF2B5EF4-FFF2-40B4-BE49-F238E27FC236}">
                  <a16:creationId xmlns:a16="http://schemas.microsoft.com/office/drawing/2014/main" id="{4C44C344-A3BA-B454-D9E8-AA75EDD517A7}"/>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tx1"/>
            </a:solidFill>
            <a:ln w="12998"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E45A4740-3ACB-A0F9-073F-263F4F6EF145}"/>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FFB659C4-DDF2-9304-5130-E6BBF0660757}"/>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1A835658-9055-0B37-9F5C-4C4B5E4DE6CA}"/>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7AEEBAAD-4DBA-6480-369F-99573DBCA65F}"/>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CCBE9D58-1B81-9A8C-6774-F66322AED16C}"/>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D5814711-EEDE-0858-61F0-C2044FEF330A}"/>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1E26D93A-247B-685E-E6D3-2C62D009EC5F}"/>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grpSp>
      <p:grpSp>
        <p:nvGrpSpPr>
          <p:cNvPr id="26" name="Group 25">
            <a:extLst>
              <a:ext uri="{FF2B5EF4-FFF2-40B4-BE49-F238E27FC236}">
                <a16:creationId xmlns:a16="http://schemas.microsoft.com/office/drawing/2014/main" id="{CAB4958F-681C-A7FA-8B25-76A0E0571970}"/>
              </a:ext>
            </a:extLst>
          </p:cNvPr>
          <p:cNvGrpSpPr/>
          <p:nvPr/>
        </p:nvGrpSpPr>
        <p:grpSpPr>
          <a:xfrm>
            <a:off x="5653544" y="3832032"/>
            <a:ext cx="884912" cy="884912"/>
            <a:chOff x="5660925" y="4150583"/>
            <a:chExt cx="884912" cy="884912"/>
          </a:xfrm>
        </p:grpSpPr>
        <p:sp>
          <p:nvSpPr>
            <p:cNvPr id="16" name="Freeform: Shape 15">
              <a:extLst>
                <a:ext uri="{FF2B5EF4-FFF2-40B4-BE49-F238E27FC236}">
                  <a16:creationId xmlns:a16="http://schemas.microsoft.com/office/drawing/2014/main" id="{2709C804-0A45-17C7-2FEA-299BFBD6D995}"/>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tx1"/>
            </a:solidFill>
            <a:ln w="12998"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EABA3832-A29C-02BE-4CCC-FF64C67DF35D}"/>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A2004BA4-603A-1D38-B2BA-14532A65855E}"/>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D75FA823-FE76-A28D-C4B6-E2571174E242}"/>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242000C-DD35-B749-B455-E09524457D99}"/>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grpSp>
      <p:grpSp>
        <p:nvGrpSpPr>
          <p:cNvPr id="27" name="Group 26">
            <a:extLst>
              <a:ext uri="{FF2B5EF4-FFF2-40B4-BE49-F238E27FC236}">
                <a16:creationId xmlns:a16="http://schemas.microsoft.com/office/drawing/2014/main" id="{8B864B1E-637A-C617-8E55-B1B79CFCE5FF}"/>
              </a:ext>
            </a:extLst>
          </p:cNvPr>
          <p:cNvGrpSpPr/>
          <p:nvPr/>
        </p:nvGrpSpPr>
        <p:grpSpPr>
          <a:xfrm>
            <a:off x="9371514" y="3832032"/>
            <a:ext cx="884912" cy="884912"/>
            <a:chOff x="9652917" y="4150583"/>
            <a:chExt cx="884912" cy="884912"/>
          </a:xfrm>
        </p:grpSpPr>
        <p:sp>
          <p:nvSpPr>
            <p:cNvPr id="21" name="Freeform: Shape 20">
              <a:extLst>
                <a:ext uri="{FF2B5EF4-FFF2-40B4-BE49-F238E27FC236}">
                  <a16:creationId xmlns:a16="http://schemas.microsoft.com/office/drawing/2014/main" id="{3D34B81D-096E-5667-68CB-9F2481A57E4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tx1"/>
            </a:solidFill>
            <a:ln w="12998"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2D386147-AC7F-A77B-A787-AF8315832F0C}"/>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dirty="0"/>
            </a:p>
          </p:txBody>
        </p:sp>
      </p:grpSp>
      <p:sp>
        <p:nvSpPr>
          <p:cNvPr id="23" name="TextBox 22">
            <a:extLst>
              <a:ext uri="{FF2B5EF4-FFF2-40B4-BE49-F238E27FC236}">
                <a16:creationId xmlns:a16="http://schemas.microsoft.com/office/drawing/2014/main" id="{6E075C26-EE8B-4866-DDCF-54E8353577F2}"/>
              </a:ext>
            </a:extLst>
          </p:cNvPr>
          <p:cNvSpPr txBox="1"/>
          <p:nvPr/>
        </p:nvSpPr>
        <p:spPr>
          <a:xfrm>
            <a:off x="825710" y="5157868"/>
            <a:ext cx="3456432" cy="1538883"/>
          </a:xfrm>
          <a:prstGeom prst="rect">
            <a:avLst/>
          </a:prstGeom>
          <a:noFill/>
        </p:spPr>
        <p:txBody>
          <a:bodyPr wrap="square">
            <a:spAutoFit/>
          </a:bodyPr>
          <a:lstStyle/>
          <a:p>
            <a:r>
              <a:rPr lang="en-US" sz="1600" dirty="0">
                <a:latin typeface="Abadi" panose="020B0604020104020204" pitchFamily="34" charset="0"/>
              </a:rPr>
              <a:t>Scatter charts are useful to observe relationships, or correlations, between two numeric variables.</a:t>
            </a:r>
          </a:p>
          <a:p>
            <a:r>
              <a:rPr lang="en-US" sz="1600" dirty="0">
                <a:latin typeface="Abadi" panose="020B0604020104020204" pitchFamily="34" charset="0"/>
              </a:rPr>
              <a:t>GitHub url:</a:t>
            </a:r>
          </a:p>
          <a:p>
            <a:r>
              <a:rPr lang="en-IN" sz="1000" u="heavy" spc="-10" dirty="0">
                <a:solidFill>
                  <a:srgbClr val="2996E1"/>
                </a:solidFill>
                <a:uFill>
                  <a:solidFill>
                    <a:srgbClr val="404040"/>
                  </a:solidFill>
                </a:uFill>
                <a:latin typeface="Carlito"/>
                <a:cs typeface="Carlito"/>
                <a:hlinkClick r:id="rId3"/>
              </a:rPr>
              <a:t>https://github.com/navassherif98/IBM_Data_Science_Professional_Certification/blob/master/10.Applied_Data_Science_Capstone/Week%202%20EDA/EDA%20with%20Visualization.ipynb</a:t>
            </a:r>
            <a:endParaRPr lang="en-US" sz="1000" dirty="0">
              <a:latin typeface="Abadi" panose="020B0604020104020204" pitchFamily="34" charset="0"/>
            </a:endParaRPr>
          </a:p>
        </p:txBody>
      </p:sp>
      <p:sp>
        <p:nvSpPr>
          <p:cNvPr id="24" name="TextBox 23">
            <a:extLst>
              <a:ext uri="{FF2B5EF4-FFF2-40B4-BE49-F238E27FC236}">
                <a16:creationId xmlns:a16="http://schemas.microsoft.com/office/drawing/2014/main" id="{1FE514CD-6AC1-00D7-C7D6-B9BCF02CD923}"/>
              </a:ext>
            </a:extLst>
          </p:cNvPr>
          <p:cNvSpPr txBox="1"/>
          <p:nvPr/>
        </p:nvSpPr>
        <p:spPr>
          <a:xfrm>
            <a:off x="8169968" y="5133348"/>
            <a:ext cx="3710138" cy="1077218"/>
          </a:xfrm>
          <a:prstGeom prst="rect">
            <a:avLst/>
          </a:prstGeom>
          <a:noFill/>
        </p:spPr>
        <p:txBody>
          <a:bodyPr wrap="square">
            <a:spAutoFit/>
          </a:bodyPr>
          <a:lstStyle/>
          <a:p>
            <a:r>
              <a:rPr lang="en-GB" sz="1600" dirty="0">
                <a:latin typeface="Abadi" panose="020B0604020104020204" pitchFamily="34" charset="0"/>
              </a:rPr>
              <a:t>Line charts contain numerical values on both axes, and are generally used to show the change of a variable over time.</a:t>
            </a:r>
          </a:p>
        </p:txBody>
      </p:sp>
      <p:sp>
        <p:nvSpPr>
          <p:cNvPr id="29" name="TextBox 28">
            <a:extLst>
              <a:ext uri="{FF2B5EF4-FFF2-40B4-BE49-F238E27FC236}">
                <a16:creationId xmlns:a16="http://schemas.microsoft.com/office/drawing/2014/main" id="{B314CB13-442D-752A-EA09-890ED82DC983}"/>
              </a:ext>
            </a:extLst>
          </p:cNvPr>
          <p:cNvSpPr txBox="1"/>
          <p:nvPr/>
        </p:nvSpPr>
        <p:spPr>
          <a:xfrm>
            <a:off x="966449" y="1829267"/>
            <a:ext cx="3586299" cy="1569660"/>
          </a:xfrm>
          <a:prstGeom prst="rect">
            <a:avLst/>
          </a:prstGeom>
          <a:noFill/>
        </p:spPr>
        <p:txBody>
          <a:bodyPr wrap="square">
            <a:spAutoFit/>
          </a:bodyPr>
          <a:lstStyle/>
          <a:p>
            <a:r>
              <a:rPr lang="en-US" sz="1600" dirty="0">
                <a:latin typeface="Abadi" panose="020B0604020104020204" pitchFamily="34" charset="0"/>
              </a:rPr>
              <a:t>Scatter charts were produced to visualize the relationships between:</a:t>
            </a:r>
          </a:p>
          <a:p>
            <a:pPr marL="285750" indent="-285750">
              <a:buFont typeface="Arial" panose="020B0604020202020204" pitchFamily="34" charset="0"/>
              <a:buChar char="•"/>
            </a:pPr>
            <a:r>
              <a:rPr lang="en-US" sz="1600" dirty="0">
                <a:latin typeface="Abadi" panose="020B0604020104020204" pitchFamily="34" charset="0"/>
              </a:rPr>
              <a:t>Flight Number and Launch Site </a:t>
            </a:r>
          </a:p>
          <a:p>
            <a:pPr marL="285750" indent="-285750">
              <a:buFont typeface="Arial" panose="020B0604020202020204" pitchFamily="34" charset="0"/>
              <a:buChar char="•"/>
            </a:pPr>
            <a:r>
              <a:rPr lang="en-US" sz="1600" dirty="0">
                <a:latin typeface="Abadi" panose="020B0604020104020204" pitchFamily="34" charset="0"/>
              </a:rPr>
              <a:t>Payload and Launch Site </a:t>
            </a:r>
          </a:p>
          <a:p>
            <a:pPr marL="285750" indent="-285750">
              <a:buFont typeface="Arial" panose="020B0604020202020204" pitchFamily="34" charset="0"/>
              <a:buChar char="•"/>
            </a:pPr>
            <a:r>
              <a:rPr lang="en-US" sz="1600" dirty="0">
                <a:latin typeface="Abadi" panose="020B0604020104020204" pitchFamily="34" charset="0"/>
              </a:rPr>
              <a:t>Orbit Type and Flight Number </a:t>
            </a:r>
          </a:p>
          <a:p>
            <a:pPr marL="285750" indent="-285750">
              <a:buFont typeface="Arial" panose="020B0604020202020204" pitchFamily="34" charset="0"/>
              <a:buChar char="•"/>
            </a:pPr>
            <a:r>
              <a:rPr lang="en-US" sz="1600" dirty="0">
                <a:latin typeface="Abadi" panose="020B0604020104020204" pitchFamily="34" charset="0"/>
              </a:rPr>
              <a:t>Payload and Orbit Type </a:t>
            </a:r>
          </a:p>
        </p:txBody>
      </p:sp>
      <p:sp>
        <p:nvSpPr>
          <p:cNvPr id="28" name="TextBox 27">
            <a:extLst>
              <a:ext uri="{FF2B5EF4-FFF2-40B4-BE49-F238E27FC236}">
                <a16:creationId xmlns:a16="http://schemas.microsoft.com/office/drawing/2014/main" id="{0EB4D34F-1185-950D-A116-737C484239BA}"/>
              </a:ext>
            </a:extLst>
          </p:cNvPr>
          <p:cNvSpPr txBox="1"/>
          <p:nvPr/>
        </p:nvSpPr>
        <p:spPr>
          <a:xfrm>
            <a:off x="4713535" y="1881623"/>
            <a:ext cx="3456432" cy="830997"/>
          </a:xfrm>
          <a:prstGeom prst="rect">
            <a:avLst/>
          </a:prstGeom>
          <a:noFill/>
        </p:spPr>
        <p:txBody>
          <a:bodyPr wrap="square">
            <a:spAutoFit/>
          </a:bodyPr>
          <a:lstStyle/>
          <a:p>
            <a:r>
              <a:rPr lang="en-GB" sz="1600" dirty="0">
                <a:latin typeface="Abadi" panose="020B0604020104020204" pitchFamily="34" charset="0"/>
              </a:rPr>
              <a:t>A bar chart was produced to visualize the relationship between:</a:t>
            </a:r>
          </a:p>
          <a:p>
            <a:pPr marL="285750" indent="-285750">
              <a:buFont typeface="Arial" panose="020B0604020202020204" pitchFamily="34" charset="0"/>
              <a:buChar char="•"/>
            </a:pPr>
            <a:r>
              <a:rPr lang="en-GB" sz="1600" dirty="0">
                <a:latin typeface="Abadi" panose="020B0604020104020204" pitchFamily="34" charset="0"/>
              </a:rPr>
              <a:t>Success Rate and Orbit Type </a:t>
            </a:r>
          </a:p>
        </p:txBody>
      </p:sp>
      <p:sp>
        <p:nvSpPr>
          <p:cNvPr id="31" name="TextBox 30">
            <a:extLst>
              <a:ext uri="{FF2B5EF4-FFF2-40B4-BE49-F238E27FC236}">
                <a16:creationId xmlns:a16="http://schemas.microsoft.com/office/drawing/2014/main" id="{8CB8C158-9E17-62DA-131C-A64266E589EA}"/>
              </a:ext>
            </a:extLst>
          </p:cNvPr>
          <p:cNvSpPr txBox="1"/>
          <p:nvPr/>
        </p:nvSpPr>
        <p:spPr>
          <a:xfrm>
            <a:off x="4713535" y="5157868"/>
            <a:ext cx="3456432" cy="1323439"/>
          </a:xfrm>
          <a:prstGeom prst="rect">
            <a:avLst/>
          </a:prstGeom>
          <a:noFill/>
        </p:spPr>
        <p:txBody>
          <a:bodyPr wrap="square">
            <a:spAutoFit/>
          </a:bodyPr>
          <a:lstStyle/>
          <a:p>
            <a:r>
              <a:rPr lang="en-GB" sz="1600" dirty="0">
                <a:latin typeface="Abadi" panose="020B0604020104020204" pitchFamily="34" charset="0"/>
              </a:rPr>
              <a:t>Bar charts are used to compare a numerical value to a categorical variable. Horizontal or vertical bar charts can be used, depending on the size of the data.</a:t>
            </a:r>
            <a:endParaRPr lang="en-ID" sz="1600" dirty="0">
              <a:latin typeface="Abadi" panose="020B0604020104020204" pitchFamily="34" charset="0"/>
            </a:endParaRPr>
          </a:p>
        </p:txBody>
      </p:sp>
      <p:sp>
        <p:nvSpPr>
          <p:cNvPr id="33" name="TextBox 32">
            <a:extLst>
              <a:ext uri="{FF2B5EF4-FFF2-40B4-BE49-F238E27FC236}">
                <a16:creationId xmlns:a16="http://schemas.microsoft.com/office/drawing/2014/main" id="{1FA99285-7E1C-7E0C-A9DB-662790811BCB}"/>
              </a:ext>
            </a:extLst>
          </p:cNvPr>
          <p:cNvSpPr txBox="1"/>
          <p:nvPr/>
        </p:nvSpPr>
        <p:spPr>
          <a:xfrm>
            <a:off x="8169968" y="1881623"/>
            <a:ext cx="3288005" cy="1077218"/>
          </a:xfrm>
          <a:prstGeom prst="rect">
            <a:avLst/>
          </a:prstGeom>
          <a:noFill/>
        </p:spPr>
        <p:txBody>
          <a:bodyPr wrap="square">
            <a:spAutoFit/>
          </a:bodyPr>
          <a:lstStyle/>
          <a:p>
            <a:r>
              <a:rPr lang="en-GB" sz="1600" dirty="0">
                <a:latin typeface="Abadi" panose="020B0604020104020204" pitchFamily="34" charset="0"/>
              </a:rPr>
              <a:t>Line charts were produced to visualize the relationships between:</a:t>
            </a:r>
          </a:p>
          <a:p>
            <a:pPr marL="285750" indent="-285750">
              <a:buFont typeface="Arial" panose="020B0604020202020204" pitchFamily="34" charset="0"/>
              <a:buChar char="•"/>
            </a:pPr>
            <a:r>
              <a:rPr lang="en-GB" sz="1600" dirty="0">
                <a:latin typeface="Abadi" panose="020B0604020104020204" pitchFamily="34" charset="0"/>
              </a:rPr>
              <a:t>Success Rate and Year (i.e. the launch success yearly trend) </a:t>
            </a:r>
          </a:p>
        </p:txBody>
      </p:sp>
      <p:pic>
        <p:nvPicPr>
          <p:cNvPr id="34" name="Picture 33">
            <a:extLst>
              <a:ext uri="{FF2B5EF4-FFF2-40B4-BE49-F238E27FC236}">
                <a16:creationId xmlns:a16="http://schemas.microsoft.com/office/drawing/2014/main" id="{6D96562C-985F-46F2-1534-65CFA07CF51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7243"/>
            <a:ext cx="10607050" cy="5350066"/>
          </a:xfrm>
          <a:prstGeom prst="rect">
            <a:avLst/>
          </a:prstGeom>
        </p:spPr>
        <p:txBody>
          <a:bodyPr lIns="91440" tIns="45720" rIns="91440" bIns="45720" anchor="t"/>
          <a:lstStyle/>
          <a:p>
            <a:r>
              <a:rPr lang="en-GB" sz="1400" dirty="0">
                <a:latin typeface="Abadi" panose="020B0604020104020204" pitchFamily="34" charset="0"/>
              </a:rPr>
              <a:t>The SQL queries performed on the data set were used to:</a:t>
            </a:r>
          </a:p>
          <a:p>
            <a:pPr marL="342900" indent="-342900">
              <a:lnSpc>
                <a:spcPct val="150000"/>
              </a:lnSpc>
              <a:buFont typeface="+mj-lt"/>
              <a:buAutoNum type="arabicPeriod"/>
            </a:pPr>
            <a:r>
              <a:rPr lang="en-GB" sz="1400" dirty="0">
                <a:latin typeface="Abadi" panose="020B0604020104020204" pitchFamily="34" charset="0"/>
              </a:rPr>
              <a:t>Display the names of the unique launch sites in the space mission</a:t>
            </a:r>
          </a:p>
          <a:p>
            <a:pPr marL="342900" indent="-342900">
              <a:lnSpc>
                <a:spcPct val="150000"/>
              </a:lnSpc>
              <a:buFont typeface="+mj-lt"/>
              <a:buAutoNum type="arabicPeriod"/>
            </a:pPr>
            <a:r>
              <a:rPr lang="en-GB" sz="1400" dirty="0">
                <a:latin typeface="Abadi" panose="020B0604020104020204" pitchFamily="34" charset="0"/>
              </a:rPr>
              <a:t>Display 5 records where launch sites begin with the string ‘CCA’</a:t>
            </a:r>
          </a:p>
          <a:p>
            <a:pPr marL="342900" indent="-342900">
              <a:lnSpc>
                <a:spcPct val="150000"/>
              </a:lnSpc>
              <a:buFont typeface="+mj-lt"/>
              <a:buAutoNum type="arabicPeriod"/>
            </a:pPr>
            <a:r>
              <a:rPr lang="en-GB" sz="1400" dirty="0">
                <a:latin typeface="Abadi" panose="020B0604020104020204" pitchFamily="34" charset="0"/>
              </a:rPr>
              <a:t>Display the total payload mass carried by boosters launched by NASA (CRS)</a:t>
            </a:r>
          </a:p>
          <a:p>
            <a:pPr marL="342900" indent="-342900">
              <a:lnSpc>
                <a:spcPct val="150000"/>
              </a:lnSpc>
              <a:buFont typeface="+mj-lt"/>
              <a:buAutoNum type="arabicPeriod"/>
            </a:pPr>
            <a:r>
              <a:rPr lang="en-GB" sz="1400" dirty="0">
                <a:latin typeface="Abadi" panose="020B0604020104020204" pitchFamily="34" charset="0"/>
              </a:rPr>
              <a:t>Display the average payload mass carried by booster version F9 v1.1</a:t>
            </a:r>
          </a:p>
          <a:p>
            <a:pPr marL="342900" indent="-342900">
              <a:lnSpc>
                <a:spcPct val="150000"/>
              </a:lnSpc>
              <a:buFont typeface="+mj-lt"/>
              <a:buAutoNum type="arabicPeriod"/>
            </a:pPr>
            <a:r>
              <a:rPr lang="en-GB" sz="1400" dirty="0">
                <a:latin typeface="Abadi" panose="020B0604020104020204" pitchFamily="34" charset="0"/>
              </a:rPr>
              <a:t>List the date when the first successful landing outcome on a ground pad was achieved</a:t>
            </a:r>
          </a:p>
          <a:p>
            <a:pPr marL="342900" indent="-342900">
              <a:lnSpc>
                <a:spcPct val="150000"/>
              </a:lnSpc>
              <a:buFont typeface="+mj-lt"/>
              <a:buAutoNum type="arabicPeriod"/>
            </a:pPr>
            <a:r>
              <a:rPr lang="en-GB" sz="1400" dirty="0">
                <a:latin typeface="Abadi" panose="020B0604020104020204" pitchFamily="34" charset="0"/>
              </a:rPr>
              <a:t>List the names of the boosters which had success on a drone ship and a payload mass between 4000 and 6000 kg</a:t>
            </a:r>
          </a:p>
          <a:p>
            <a:pPr marL="342900" indent="-342900">
              <a:lnSpc>
                <a:spcPct val="150000"/>
              </a:lnSpc>
              <a:buFont typeface="+mj-lt"/>
              <a:buAutoNum type="arabicPeriod"/>
            </a:pPr>
            <a:r>
              <a:rPr lang="en-GB" sz="1400" dirty="0">
                <a:latin typeface="Abadi" panose="020B0604020104020204" pitchFamily="34" charset="0"/>
              </a:rPr>
              <a:t>List the total number of successful and failed mission outcomes</a:t>
            </a:r>
          </a:p>
          <a:p>
            <a:pPr marL="342900" indent="-342900">
              <a:lnSpc>
                <a:spcPct val="150000"/>
              </a:lnSpc>
              <a:buFont typeface="+mj-lt"/>
              <a:buAutoNum type="arabicPeriod"/>
            </a:pPr>
            <a:r>
              <a:rPr lang="en-GB" sz="1400" dirty="0">
                <a:latin typeface="Abadi" panose="020B0604020104020204" pitchFamily="34" charset="0"/>
              </a:rPr>
              <a:t>List the names of the booster versions which have carried the maximum payload mass</a:t>
            </a:r>
          </a:p>
          <a:p>
            <a:pPr marL="342900" indent="-342900">
              <a:lnSpc>
                <a:spcPct val="150000"/>
              </a:lnSpc>
              <a:buFont typeface="+mj-lt"/>
              <a:buAutoNum type="arabicPeriod"/>
            </a:pPr>
            <a:r>
              <a:rPr lang="en-GB" sz="1400" dirty="0">
                <a:latin typeface="Abadi" panose="020B0604020104020204" pitchFamily="34" charset="0"/>
              </a:rPr>
              <a:t>List the failed landing outcomes on drone ships, their booster versions, and launch site names for 2015</a:t>
            </a:r>
          </a:p>
          <a:p>
            <a:pPr marL="342900" indent="-342900">
              <a:lnSpc>
                <a:spcPct val="150000"/>
              </a:lnSpc>
              <a:buFont typeface="+mj-lt"/>
              <a:buAutoNum type="arabicPeriod"/>
            </a:pPr>
            <a:r>
              <a:rPr lang="en-GB" sz="1400" dirty="0">
                <a:latin typeface="Abadi" panose="020B0604020104020204" pitchFamily="34" charset="0"/>
              </a:rPr>
              <a:t>Rank the count of landing outcomes (such as Failure (drone ship) or Success (ground pad)) between the dates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a:extLst>
              <a:ext uri="{FF2B5EF4-FFF2-40B4-BE49-F238E27FC236}">
                <a16:creationId xmlns:a16="http://schemas.microsoft.com/office/drawing/2014/main" id="{FDC356A4-BA1C-E8B7-7555-889B986A6B3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
        <p:nvSpPr>
          <p:cNvPr id="6" name="TextBox 5">
            <a:extLst>
              <a:ext uri="{FF2B5EF4-FFF2-40B4-BE49-F238E27FC236}">
                <a16:creationId xmlns:a16="http://schemas.microsoft.com/office/drawing/2014/main" id="{651E6FB5-BCA1-8F39-B08C-C2434DDD0B69}"/>
              </a:ext>
            </a:extLst>
          </p:cNvPr>
          <p:cNvSpPr txBox="1"/>
          <p:nvPr/>
        </p:nvSpPr>
        <p:spPr>
          <a:xfrm>
            <a:off x="8851304" y="1262534"/>
            <a:ext cx="2470135" cy="2862322"/>
          </a:xfrm>
          <a:prstGeom prst="rect">
            <a:avLst/>
          </a:prstGeom>
          <a:noFill/>
        </p:spPr>
        <p:txBody>
          <a:bodyPr wrap="square" rtlCol="0">
            <a:spAutoFit/>
          </a:bodyPr>
          <a:lstStyle/>
          <a:p>
            <a:r>
              <a:rPr lang="en-IN" spc="-5" dirty="0">
                <a:uFill>
                  <a:solidFill>
                    <a:srgbClr val="2996E1"/>
                  </a:solidFill>
                </a:uFill>
                <a:latin typeface="Carlito"/>
                <a:cs typeface="Carlito"/>
                <a:hlinkClick r:id="rId5">
                  <a:extLst>
                    <a:ext uri="{A12FA001-AC4F-418D-AE19-62706E023703}">
                      <ahyp:hlinkClr xmlns:ahyp="http://schemas.microsoft.com/office/drawing/2018/hyperlinkcolor" val="tx"/>
                    </a:ext>
                  </a:extLst>
                </a:hlinkClick>
              </a:rPr>
              <a:t>GitHub url:</a:t>
            </a:r>
          </a:p>
          <a:p>
            <a:endParaRPr lang="en-IN" sz="1800" u="heavy" spc="-5" dirty="0">
              <a:solidFill>
                <a:srgbClr val="0563C1"/>
              </a:solidFill>
              <a:uFill>
                <a:solidFill>
                  <a:srgbClr val="2996E1"/>
                </a:solidFill>
              </a:uFill>
              <a:latin typeface="Carlito"/>
              <a:cs typeface="Carlito"/>
              <a:hlinkClick r:id="rId5">
                <a:extLst>
                  <a:ext uri="{A12FA001-AC4F-418D-AE19-62706E023703}">
                    <ahyp:hlinkClr xmlns:ahyp="http://schemas.microsoft.com/office/drawing/2018/hyperlinkcolor" val="tx"/>
                  </a:ext>
                </a:extLst>
              </a:hlinkClick>
            </a:endParaRPr>
          </a:p>
          <a:p>
            <a:r>
              <a:rPr lang="en-IN" sz="1800" u="heavy" spc="-5" dirty="0">
                <a:solidFill>
                  <a:srgbClr val="0563C1"/>
                </a:solidFill>
                <a:uFill>
                  <a:solidFill>
                    <a:srgbClr val="2996E1"/>
                  </a:solidFill>
                </a:uFill>
                <a:latin typeface="Carlito"/>
                <a:cs typeface="Carlito"/>
                <a:hlinkClick r:id="rId5">
                  <a:extLst>
                    <a:ext uri="{A12FA001-AC4F-418D-AE19-62706E023703}">
                      <ahyp:hlinkClr xmlns:ahyp="http://schemas.microsoft.com/office/drawing/2018/hyperlinkcolor" val="tx"/>
                    </a:ext>
                  </a:extLst>
                </a:hlinkClick>
              </a:rPr>
              <a:t>https://github.com/navassherif98/IBM_Data_Science_Professional_Certification/blob/master/10.Applied_Data_Science_Capstone/Week%202%20EDA/EDA%20with%20SQL.ipynb</a:t>
            </a:r>
            <a:endParaRPr lang="en-ID"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66787"/>
            <a:ext cx="10515600" cy="5351647"/>
          </a:xfrm>
          <a:prstGeom prst="rect">
            <a:avLst/>
          </a:prstGeom>
        </p:spPr>
        <p:txBody>
          <a:bodyPr>
            <a:normAutofit lnSpcReduction="10000"/>
          </a:bodyPr>
          <a:lstStyle/>
          <a:p>
            <a:pPr marL="12700" marR="5080">
              <a:lnSpc>
                <a:spcPts val="2210"/>
              </a:lnSpc>
              <a:spcBef>
                <a:spcPts val="335"/>
              </a:spcBef>
            </a:pPr>
            <a:r>
              <a:rPr lang="en-US" sz="2000" spc="-15" dirty="0">
                <a:solidFill>
                  <a:srgbClr val="404040"/>
                </a:solidFill>
                <a:latin typeface="Abadi" panose="020B0604020104020204" pitchFamily="34" charset="0"/>
                <a:cs typeface="Carlito"/>
              </a:rPr>
              <a:t>Folium </a:t>
            </a:r>
            <a:r>
              <a:rPr lang="en-US" sz="2000" spc="-5" dirty="0">
                <a:solidFill>
                  <a:srgbClr val="404040"/>
                </a:solidFill>
                <a:latin typeface="Abadi" panose="020B0604020104020204" pitchFamily="34" charset="0"/>
                <a:cs typeface="Carlito"/>
              </a:rPr>
              <a:t>maps mark Launch Sites, successful </a:t>
            </a:r>
            <a:r>
              <a:rPr lang="en-US" sz="2000" dirty="0">
                <a:solidFill>
                  <a:srgbClr val="404040"/>
                </a:solidFill>
                <a:latin typeface="Abadi" panose="020B0604020104020204" pitchFamily="34" charset="0"/>
                <a:cs typeface="Carlito"/>
              </a:rPr>
              <a:t>and </a:t>
            </a:r>
            <a:r>
              <a:rPr lang="en-US" sz="2000" spc="-5" dirty="0">
                <a:solidFill>
                  <a:srgbClr val="404040"/>
                </a:solidFill>
                <a:latin typeface="Abadi" panose="020B0604020104020204" pitchFamily="34" charset="0"/>
                <a:cs typeface="Carlito"/>
              </a:rPr>
              <a:t>unsuccessful </a:t>
            </a:r>
            <a:r>
              <a:rPr lang="en-US" sz="2000" dirty="0">
                <a:solidFill>
                  <a:srgbClr val="404040"/>
                </a:solidFill>
                <a:latin typeface="Abadi" panose="020B0604020104020204" pitchFamily="34" charset="0"/>
                <a:cs typeface="Carlito"/>
              </a:rPr>
              <a:t>landings, and a </a:t>
            </a:r>
            <a:r>
              <a:rPr lang="en-US" sz="2000" spc="-25" dirty="0">
                <a:solidFill>
                  <a:srgbClr val="404040"/>
                </a:solidFill>
                <a:latin typeface="Abadi" panose="020B0604020104020204" pitchFamily="34" charset="0"/>
                <a:cs typeface="Carlito"/>
              </a:rPr>
              <a:t>proximity example  </a:t>
            </a:r>
            <a:r>
              <a:rPr lang="en-US" sz="2000" spc="-20" dirty="0">
                <a:solidFill>
                  <a:srgbClr val="404040"/>
                </a:solidFill>
                <a:latin typeface="Abadi" panose="020B0604020104020204" pitchFamily="34" charset="0"/>
                <a:cs typeface="Carlito"/>
              </a:rPr>
              <a:t>to </a:t>
            </a:r>
            <a:r>
              <a:rPr lang="en-US" sz="2000" spc="-40" dirty="0">
                <a:solidFill>
                  <a:srgbClr val="404040"/>
                </a:solidFill>
                <a:latin typeface="Abadi" panose="020B0604020104020204" pitchFamily="34" charset="0"/>
                <a:cs typeface="Carlito"/>
              </a:rPr>
              <a:t>key </a:t>
            </a:r>
            <a:r>
              <a:rPr lang="en-US" sz="2000" spc="-5" dirty="0">
                <a:solidFill>
                  <a:srgbClr val="404040"/>
                </a:solidFill>
                <a:latin typeface="Abadi" panose="020B0604020104020204" pitchFamily="34" charset="0"/>
                <a:cs typeface="Carlito"/>
              </a:rPr>
              <a:t>locations: </a:t>
            </a:r>
            <a:r>
              <a:rPr lang="en-US" sz="2000" spc="-60" dirty="0">
                <a:solidFill>
                  <a:srgbClr val="404040"/>
                </a:solidFill>
                <a:latin typeface="Abadi" panose="020B0604020104020204" pitchFamily="34" charset="0"/>
                <a:cs typeface="Carlito"/>
              </a:rPr>
              <a:t>Railway, Highway, </a:t>
            </a:r>
            <a:r>
              <a:rPr lang="en-US" sz="2000" spc="-20" dirty="0">
                <a:solidFill>
                  <a:srgbClr val="404040"/>
                </a:solidFill>
                <a:latin typeface="Abadi" panose="020B0604020104020204" pitchFamily="34" charset="0"/>
                <a:cs typeface="Carlito"/>
              </a:rPr>
              <a:t>Coast, </a:t>
            </a:r>
            <a:r>
              <a:rPr lang="en-US" sz="2000" dirty="0">
                <a:solidFill>
                  <a:srgbClr val="404040"/>
                </a:solidFill>
                <a:latin typeface="Abadi" panose="020B0604020104020204" pitchFamily="34" charset="0"/>
                <a:cs typeface="Carlito"/>
              </a:rPr>
              <a:t>and</a:t>
            </a:r>
            <a:r>
              <a:rPr lang="en-US" sz="2000" spc="35" dirty="0">
                <a:solidFill>
                  <a:srgbClr val="404040"/>
                </a:solidFill>
                <a:latin typeface="Abadi" panose="020B0604020104020204" pitchFamily="34" charset="0"/>
                <a:cs typeface="Carlito"/>
              </a:rPr>
              <a:t> </a:t>
            </a:r>
            <a:r>
              <a:rPr lang="en-US" sz="2000" spc="-60" dirty="0">
                <a:solidFill>
                  <a:srgbClr val="404040"/>
                </a:solidFill>
                <a:latin typeface="Abadi" panose="020B0604020104020204" pitchFamily="34" charset="0"/>
                <a:cs typeface="Carlito"/>
              </a:rPr>
              <a:t>City.</a:t>
            </a:r>
            <a:endParaRPr lang="en-US" sz="2000" dirty="0">
              <a:latin typeface="Abadi" panose="020B0604020104020204" pitchFamily="34" charset="0"/>
              <a:cs typeface="Carlito"/>
            </a:endParaRPr>
          </a:p>
          <a:p>
            <a:pPr marL="12700" marR="311150">
              <a:lnSpc>
                <a:spcPts val="2300"/>
              </a:lnSpc>
              <a:spcBef>
                <a:spcPts val="1115"/>
              </a:spcBef>
            </a:pPr>
            <a:r>
              <a:rPr lang="en-US" sz="2000" spc="-5" dirty="0">
                <a:solidFill>
                  <a:srgbClr val="404040"/>
                </a:solidFill>
                <a:latin typeface="Abadi" panose="020B0604020104020204" pitchFamily="34" charset="0"/>
                <a:cs typeface="Carlito"/>
              </a:rPr>
              <a:t>This </a:t>
            </a:r>
            <a:r>
              <a:rPr lang="en-US" sz="2000" spc="-15" dirty="0">
                <a:solidFill>
                  <a:srgbClr val="404040"/>
                </a:solidFill>
                <a:latin typeface="Abadi" panose="020B0604020104020204" pitchFamily="34" charset="0"/>
                <a:cs typeface="Carlito"/>
              </a:rPr>
              <a:t>allows </a:t>
            </a:r>
            <a:r>
              <a:rPr lang="en-US" sz="2000" spc="-5" dirty="0">
                <a:solidFill>
                  <a:srgbClr val="404040"/>
                </a:solidFill>
                <a:latin typeface="Abadi" panose="020B0604020104020204" pitchFamily="34" charset="0"/>
                <a:cs typeface="Carlito"/>
              </a:rPr>
              <a:t>us </a:t>
            </a:r>
            <a:r>
              <a:rPr lang="en-US" sz="2000" spc="-20" dirty="0">
                <a:solidFill>
                  <a:srgbClr val="404040"/>
                </a:solidFill>
                <a:latin typeface="Abadi" panose="020B0604020104020204" pitchFamily="34" charset="0"/>
                <a:cs typeface="Carlito"/>
              </a:rPr>
              <a:t>to understand why </a:t>
            </a:r>
            <a:r>
              <a:rPr lang="en-US" sz="2000" dirty="0">
                <a:solidFill>
                  <a:srgbClr val="404040"/>
                </a:solidFill>
                <a:latin typeface="Abadi" panose="020B0604020104020204" pitchFamily="34" charset="0"/>
                <a:cs typeface="Carlito"/>
              </a:rPr>
              <a:t>launch </a:t>
            </a:r>
            <a:r>
              <a:rPr lang="en-US" sz="2000" spc="-20" dirty="0">
                <a:solidFill>
                  <a:srgbClr val="404040"/>
                </a:solidFill>
                <a:latin typeface="Abadi" panose="020B0604020104020204" pitchFamily="34" charset="0"/>
                <a:cs typeface="Carlito"/>
              </a:rPr>
              <a:t>sites </a:t>
            </a:r>
            <a:r>
              <a:rPr lang="en-US" sz="2000" spc="-25" dirty="0">
                <a:solidFill>
                  <a:srgbClr val="404040"/>
                </a:solidFill>
                <a:latin typeface="Abadi" panose="020B0604020104020204" pitchFamily="34" charset="0"/>
                <a:cs typeface="Carlito"/>
              </a:rPr>
              <a:t>may </a:t>
            </a:r>
            <a:r>
              <a:rPr lang="en-US" sz="2000" dirty="0">
                <a:solidFill>
                  <a:srgbClr val="404040"/>
                </a:solidFill>
                <a:latin typeface="Abadi" panose="020B0604020104020204" pitchFamily="34" charset="0"/>
                <a:cs typeface="Carlito"/>
              </a:rPr>
              <a:t>be </a:t>
            </a:r>
            <a:r>
              <a:rPr lang="en-US" sz="2000" spc="-20" dirty="0">
                <a:solidFill>
                  <a:srgbClr val="404040"/>
                </a:solidFill>
                <a:latin typeface="Abadi" panose="020B0604020104020204" pitchFamily="34" charset="0"/>
                <a:cs typeface="Carlito"/>
              </a:rPr>
              <a:t>located </a:t>
            </a:r>
            <a:r>
              <a:rPr lang="en-US" sz="2000" spc="-5" dirty="0">
                <a:solidFill>
                  <a:srgbClr val="404040"/>
                </a:solidFill>
                <a:latin typeface="Abadi" panose="020B0604020104020204" pitchFamily="34" charset="0"/>
                <a:cs typeface="Carlito"/>
              </a:rPr>
              <a:t>where they </a:t>
            </a:r>
            <a:r>
              <a:rPr lang="en-US" sz="2000" spc="-20" dirty="0">
                <a:solidFill>
                  <a:srgbClr val="404040"/>
                </a:solidFill>
                <a:latin typeface="Abadi" panose="020B0604020104020204" pitchFamily="34" charset="0"/>
                <a:cs typeface="Carlito"/>
              </a:rPr>
              <a:t>are. </a:t>
            </a:r>
            <a:r>
              <a:rPr lang="en-US" sz="2000" dirty="0">
                <a:solidFill>
                  <a:srgbClr val="404040"/>
                </a:solidFill>
                <a:latin typeface="Abadi" panose="020B0604020104020204" pitchFamily="34" charset="0"/>
                <a:cs typeface="Carlito"/>
              </a:rPr>
              <a:t>Also </a:t>
            </a:r>
            <a:r>
              <a:rPr lang="en-US" sz="2000" spc="-20" dirty="0">
                <a:solidFill>
                  <a:srgbClr val="404040"/>
                </a:solidFill>
                <a:latin typeface="Abadi" panose="020B0604020104020204" pitchFamily="34" charset="0"/>
                <a:cs typeface="Carlito"/>
              </a:rPr>
              <a:t>visualizes  </a:t>
            </a:r>
            <a:r>
              <a:rPr lang="en-US" sz="2000" spc="-5" dirty="0">
                <a:solidFill>
                  <a:srgbClr val="404040"/>
                </a:solidFill>
                <a:latin typeface="Abadi" panose="020B0604020104020204" pitchFamily="34" charset="0"/>
                <a:cs typeface="Carlito"/>
              </a:rPr>
              <a:t>successful </a:t>
            </a:r>
            <a:r>
              <a:rPr lang="en-US" sz="2000" dirty="0">
                <a:solidFill>
                  <a:srgbClr val="404040"/>
                </a:solidFill>
                <a:latin typeface="Abadi" panose="020B0604020104020204" pitchFamily="34" charset="0"/>
                <a:cs typeface="Carlito"/>
              </a:rPr>
              <a:t>landings </a:t>
            </a:r>
            <a:r>
              <a:rPr lang="en-US" sz="2000" spc="-25" dirty="0">
                <a:solidFill>
                  <a:srgbClr val="404040"/>
                </a:solidFill>
                <a:latin typeface="Abadi" panose="020B0604020104020204" pitchFamily="34" charset="0"/>
                <a:cs typeface="Carlito"/>
              </a:rPr>
              <a:t>relative </a:t>
            </a:r>
            <a:r>
              <a:rPr lang="en-US" sz="2000" spc="-20" dirty="0">
                <a:solidFill>
                  <a:srgbClr val="404040"/>
                </a:solidFill>
                <a:latin typeface="Abadi" panose="020B0604020104020204" pitchFamily="34" charset="0"/>
                <a:cs typeface="Carlito"/>
              </a:rPr>
              <a:t>to</a:t>
            </a:r>
            <a:r>
              <a:rPr lang="en-US" sz="2000" spc="-25" dirty="0">
                <a:solidFill>
                  <a:srgbClr val="404040"/>
                </a:solidFill>
                <a:latin typeface="Abadi" panose="020B0604020104020204" pitchFamily="34" charset="0"/>
                <a:cs typeface="Carlito"/>
              </a:rPr>
              <a:t> </a:t>
            </a:r>
            <a:r>
              <a:rPr lang="en-US" sz="2000" spc="-5" dirty="0">
                <a:solidFill>
                  <a:srgbClr val="404040"/>
                </a:solidFill>
                <a:latin typeface="Abadi" panose="020B0604020104020204" pitchFamily="34" charset="0"/>
                <a:cs typeface="Carlito"/>
              </a:rPr>
              <a:t>location.</a:t>
            </a:r>
            <a:endParaRPr lang="en-US" sz="2000" dirty="0">
              <a:latin typeface="Abadi" panose="020B0604020104020204" pitchFamily="34" charset="0"/>
              <a:cs typeface="Carlito"/>
            </a:endParaRPr>
          </a:p>
          <a:p>
            <a:r>
              <a:rPr lang="en-GB" sz="2000" dirty="0">
                <a:latin typeface="Abadi" panose="020B0604020104020204" pitchFamily="34" charset="0"/>
              </a:rPr>
              <a:t>Add a </a:t>
            </a:r>
            <a:r>
              <a:rPr lang="en-GB" sz="2000" dirty="0" err="1">
                <a:solidFill>
                  <a:srgbClr val="FF0000"/>
                </a:solidFill>
                <a:latin typeface="Abadi" panose="020B0604020104020204" pitchFamily="34" charset="0"/>
              </a:rPr>
              <a:t>folium.Circle</a:t>
            </a:r>
            <a:r>
              <a:rPr lang="en-GB" sz="2000" dirty="0">
                <a:solidFill>
                  <a:srgbClr val="FF0000"/>
                </a:solidFill>
                <a:latin typeface="Abadi" panose="020B0604020104020204" pitchFamily="34" charset="0"/>
              </a:rPr>
              <a:t> </a:t>
            </a:r>
            <a:r>
              <a:rPr lang="en-GB" sz="2000" dirty="0">
                <a:latin typeface="Abadi" panose="020B0604020104020204" pitchFamily="34" charset="0"/>
              </a:rPr>
              <a:t>and </a:t>
            </a:r>
            <a:r>
              <a:rPr lang="en-GB" sz="2000" dirty="0" err="1">
                <a:solidFill>
                  <a:srgbClr val="FF0000"/>
                </a:solidFill>
                <a:latin typeface="Abadi" panose="020B0604020104020204" pitchFamily="34" charset="0"/>
              </a:rPr>
              <a:t>folium.Marker</a:t>
            </a:r>
            <a:r>
              <a:rPr lang="en-GB" sz="2000" dirty="0">
                <a:solidFill>
                  <a:srgbClr val="FF0000"/>
                </a:solidFill>
                <a:latin typeface="Abadi" panose="020B0604020104020204" pitchFamily="34" charset="0"/>
              </a:rPr>
              <a:t> </a:t>
            </a:r>
            <a:r>
              <a:rPr lang="en-GB" sz="2000" dirty="0">
                <a:latin typeface="Abadi" panose="020B0604020104020204" pitchFamily="34" charset="0"/>
              </a:rPr>
              <a:t>for each launch site on the launch map to mark.</a:t>
            </a:r>
          </a:p>
          <a:p>
            <a:r>
              <a:rPr lang="en-GB" sz="2000" dirty="0">
                <a:latin typeface="Abadi" panose="020B0604020104020204" pitchFamily="34" charset="0"/>
              </a:rPr>
              <a:t>To put the launches into clusters, for each launch, add a </a:t>
            </a:r>
            <a:r>
              <a:rPr lang="en-GB" sz="2000" dirty="0" err="1">
                <a:solidFill>
                  <a:srgbClr val="FF0000"/>
                </a:solidFill>
                <a:latin typeface="Abadi" panose="020B0604020104020204" pitchFamily="34" charset="0"/>
              </a:rPr>
              <a:t>folium.Marker</a:t>
            </a:r>
            <a:r>
              <a:rPr lang="en-GB" sz="2000" dirty="0">
                <a:solidFill>
                  <a:srgbClr val="FF0000"/>
                </a:solidFill>
                <a:latin typeface="Abadi" panose="020B0604020104020204" pitchFamily="34" charset="0"/>
              </a:rPr>
              <a:t> </a:t>
            </a:r>
            <a:r>
              <a:rPr lang="en-GB" sz="2000" dirty="0">
                <a:latin typeface="Abadi" panose="020B0604020104020204" pitchFamily="34" charset="0"/>
              </a:rPr>
              <a:t>to the </a:t>
            </a:r>
            <a:r>
              <a:rPr lang="en-GB" sz="2000" dirty="0" err="1">
                <a:solidFill>
                  <a:srgbClr val="FF0000"/>
                </a:solidFill>
                <a:latin typeface="Abadi" panose="020B0604020104020204" pitchFamily="34" charset="0"/>
              </a:rPr>
              <a:t>MarkerCluster</a:t>
            </a:r>
            <a:r>
              <a:rPr lang="en-GB" sz="2000" dirty="0">
                <a:solidFill>
                  <a:srgbClr val="FF0000"/>
                </a:solidFill>
                <a:latin typeface="Abadi" panose="020B0604020104020204" pitchFamily="34" charset="0"/>
              </a:rPr>
              <a:t>() </a:t>
            </a:r>
            <a:r>
              <a:rPr lang="en-GB" sz="2000" dirty="0">
                <a:latin typeface="Abadi" panose="020B0604020104020204" pitchFamily="34" charset="0"/>
              </a:rPr>
              <a:t>object.</a:t>
            </a:r>
          </a:p>
          <a:p>
            <a:r>
              <a:rPr lang="en-GB" sz="2000" dirty="0">
                <a:latin typeface="Abadi" panose="020B0604020104020204" pitchFamily="34" charset="0"/>
              </a:rPr>
              <a:t>To explore the proximities of launch sites, </a:t>
            </a:r>
            <a:r>
              <a:rPr lang="en-US" sz="2000" dirty="0">
                <a:latin typeface="Abadi" panose="020B0604020104020204" pitchFamily="34" charset="0"/>
              </a:rPr>
              <a:t>distances between points can be calculated</a:t>
            </a:r>
            <a:r>
              <a:rPr lang="en-GB" sz="2000" dirty="0">
                <a:latin typeface="Abadi" panose="020B0604020104020204" pitchFamily="34" charset="0"/>
              </a:rPr>
              <a:t> using the </a:t>
            </a:r>
            <a:r>
              <a:rPr lang="en-GB" sz="2000" dirty="0">
                <a:solidFill>
                  <a:srgbClr val="FF0000"/>
                </a:solidFill>
                <a:latin typeface="Abadi" panose="020B0604020104020204" pitchFamily="34" charset="0"/>
              </a:rPr>
              <a:t>Lat</a:t>
            </a:r>
            <a:r>
              <a:rPr lang="en-GB" sz="2000" dirty="0">
                <a:latin typeface="Abadi" panose="020B0604020104020204" pitchFamily="34" charset="0"/>
              </a:rPr>
              <a:t> and </a:t>
            </a:r>
            <a:r>
              <a:rPr lang="en-GB" sz="2000" dirty="0">
                <a:solidFill>
                  <a:srgbClr val="FF0000"/>
                </a:solidFill>
                <a:latin typeface="Abadi" panose="020B0604020104020204" pitchFamily="34" charset="0"/>
              </a:rPr>
              <a:t>Long</a:t>
            </a:r>
            <a:r>
              <a:rPr lang="en-GB" sz="2000" dirty="0">
                <a:latin typeface="Abadi" panose="020B0604020104020204" pitchFamily="34" charset="0"/>
              </a:rPr>
              <a:t> values.</a:t>
            </a:r>
          </a:p>
          <a:p>
            <a:r>
              <a:rPr lang="en-GB" sz="2000" dirty="0">
                <a:latin typeface="Abadi" panose="020B0604020104020204" pitchFamily="34" charset="0"/>
              </a:rPr>
              <a:t>After marking a point using the </a:t>
            </a:r>
            <a:r>
              <a:rPr lang="en-GB" sz="2000" dirty="0">
                <a:solidFill>
                  <a:srgbClr val="FF0000"/>
                </a:solidFill>
                <a:latin typeface="Abadi" panose="020B0604020104020204" pitchFamily="34" charset="0"/>
              </a:rPr>
              <a:t>Lat</a:t>
            </a:r>
            <a:r>
              <a:rPr lang="en-GB" sz="2000" dirty="0">
                <a:latin typeface="Abadi" panose="020B0604020104020204" pitchFamily="34" charset="0"/>
              </a:rPr>
              <a:t> and </a:t>
            </a:r>
            <a:r>
              <a:rPr lang="en-GB" sz="2000" dirty="0">
                <a:solidFill>
                  <a:srgbClr val="FF0000"/>
                </a:solidFill>
                <a:latin typeface="Abadi" panose="020B0604020104020204" pitchFamily="34" charset="0"/>
              </a:rPr>
              <a:t>Long</a:t>
            </a:r>
            <a:r>
              <a:rPr lang="en-GB" sz="2000" dirty="0">
                <a:latin typeface="Abadi" panose="020B0604020104020204" pitchFamily="34" charset="0"/>
              </a:rPr>
              <a:t> values, create a </a:t>
            </a:r>
            <a:r>
              <a:rPr lang="en-GB" sz="2000" dirty="0" err="1">
                <a:solidFill>
                  <a:srgbClr val="FF0000"/>
                </a:solidFill>
                <a:latin typeface="Abadi" panose="020B0604020104020204" pitchFamily="34" charset="0"/>
              </a:rPr>
              <a:t>folium.Marker</a:t>
            </a:r>
            <a:r>
              <a:rPr lang="en-GB" sz="2000" dirty="0">
                <a:solidFill>
                  <a:srgbClr val="FF0000"/>
                </a:solidFill>
                <a:latin typeface="Abadi" panose="020B0604020104020204" pitchFamily="34" charset="0"/>
              </a:rPr>
              <a:t> </a:t>
            </a:r>
            <a:r>
              <a:rPr lang="en-GB" sz="2000" dirty="0">
                <a:latin typeface="Abadi" panose="020B0604020104020204" pitchFamily="34" charset="0"/>
              </a:rPr>
              <a:t>object to show the distance.</a:t>
            </a:r>
          </a:p>
          <a:p>
            <a:r>
              <a:rPr lang="en-GB" sz="2000" dirty="0">
                <a:latin typeface="Abadi" panose="020B0604020104020204" pitchFamily="34" charset="0"/>
              </a:rPr>
              <a:t>To display the distance line between two points, draw a </a:t>
            </a:r>
            <a:r>
              <a:rPr lang="en-GB" sz="2000" dirty="0" err="1">
                <a:solidFill>
                  <a:srgbClr val="FF0000"/>
                </a:solidFill>
                <a:latin typeface="Abadi" panose="020B0604020104020204" pitchFamily="34" charset="0"/>
              </a:rPr>
              <a:t>folium.PolyLine</a:t>
            </a:r>
            <a:r>
              <a:rPr lang="en-GB" sz="2000" dirty="0">
                <a:solidFill>
                  <a:srgbClr val="FF0000"/>
                </a:solidFill>
                <a:latin typeface="Abadi" panose="020B0604020104020204" pitchFamily="34" charset="0"/>
              </a:rPr>
              <a:t> </a:t>
            </a:r>
            <a:r>
              <a:rPr lang="en-GB" sz="2000" dirty="0">
                <a:latin typeface="Abadi" panose="020B0604020104020204" pitchFamily="34" charset="0"/>
              </a:rPr>
              <a:t>and add this to the map.</a:t>
            </a:r>
          </a:p>
          <a:p>
            <a:pPr marL="12700">
              <a:lnSpc>
                <a:spcPct val="100000"/>
              </a:lnSpc>
              <a:spcBef>
                <a:spcPts val="1070"/>
              </a:spcBef>
            </a:pPr>
            <a:r>
              <a:rPr lang="en-US" sz="1500" u="heavy" dirty="0">
                <a:solidFill>
                  <a:srgbClr val="404040"/>
                </a:solidFill>
                <a:uFill>
                  <a:solidFill>
                    <a:srgbClr val="404040"/>
                  </a:solidFill>
                </a:uFill>
                <a:latin typeface="Carlito"/>
                <a:cs typeface="Carlito"/>
              </a:rPr>
              <a:t>GitHub</a:t>
            </a:r>
            <a:r>
              <a:rPr lang="en-US" sz="1500" u="heavy" spc="5" dirty="0">
                <a:solidFill>
                  <a:srgbClr val="404040"/>
                </a:solidFill>
                <a:uFill>
                  <a:solidFill>
                    <a:srgbClr val="404040"/>
                  </a:solidFill>
                </a:uFill>
                <a:latin typeface="Carlito"/>
                <a:cs typeface="Carlito"/>
              </a:rPr>
              <a:t> </a:t>
            </a:r>
            <a:r>
              <a:rPr lang="en-US" sz="1500" u="heavy" spc="-5" dirty="0">
                <a:solidFill>
                  <a:srgbClr val="404040"/>
                </a:solidFill>
                <a:uFill>
                  <a:solidFill>
                    <a:srgbClr val="404040"/>
                  </a:solidFill>
                </a:uFill>
                <a:latin typeface="Carlito"/>
                <a:cs typeface="Carlito"/>
              </a:rPr>
              <a:t>url:</a:t>
            </a:r>
            <a:endParaRPr lang="en-US" sz="1500" dirty="0">
              <a:latin typeface="Carlito"/>
              <a:cs typeface="Carlito"/>
            </a:endParaRPr>
          </a:p>
          <a:p>
            <a:pPr marL="12700" marR="7620">
              <a:lnSpc>
                <a:spcPct val="150100"/>
              </a:lnSpc>
              <a:spcBef>
                <a:spcPts val="300"/>
              </a:spcBef>
            </a:pPr>
            <a:r>
              <a:rPr lang="en-US" sz="1500" u="heavy" spc="-10" dirty="0">
                <a:solidFill>
                  <a:srgbClr val="2996E1"/>
                </a:solidFill>
                <a:uFill>
                  <a:solidFill>
                    <a:srgbClr val="404040"/>
                  </a:solidFill>
                </a:uFill>
                <a:latin typeface="Carlito"/>
                <a:cs typeface="Carlito"/>
                <a:hlinkClick r:id="rId3"/>
              </a:rPr>
              <a:t>https://github.com/navassherif98/IBM_Data_Science_Professional_Certification/blob/master/10.Applied_Data_Science_Capstone/Week%203%20Interactive%20Visual%20Analytics%20and%20Dashboard/Interactive%20Visual%20Analytics%20with%20Folium.ipynb</a:t>
            </a:r>
            <a:endParaRPr lang="en-US" sz="1500" dirty="0">
              <a:latin typeface="Carlito"/>
              <a:cs typeface="Carlito"/>
            </a:endParaRPr>
          </a:p>
          <a:p>
            <a:endParaRPr lang="en-GB" sz="2000" dirty="0">
              <a:latin typeface="Abadi" panose="020B0604020104020204" pitchFamily="34" charset="0"/>
            </a:endParaRPr>
          </a:p>
          <a:p>
            <a:pPr marL="0" indent="0">
              <a:buNone/>
            </a:pPr>
            <a:endParaRPr lang="en-GB" sz="2000" dirty="0">
              <a:latin typeface="Abadi" panose="020B0604020104020204" pitchFamily="34" charset="0"/>
            </a:endParaRPr>
          </a:p>
          <a:p>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21E6973D-E473-B03E-1B24-39836D1BE26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6413"/>
            <a:ext cx="10597426" cy="5399772"/>
          </a:xfrm>
          <a:prstGeom prst="rect">
            <a:avLst/>
          </a:prstGeom>
        </p:spPr>
        <p:txBody>
          <a:bodyPr vert="horz" lIns="91440" tIns="45720" rIns="91440" bIns="45720" rtlCol="0" anchor="t">
            <a:normAutofit/>
          </a:bodyPr>
          <a:lstStyle/>
          <a:p>
            <a:r>
              <a:rPr lang="en-GB" sz="1800" dirty="0">
                <a:latin typeface="Abadi" panose="020B0604020104020204" pitchFamily="34" charset="0"/>
              </a:rPr>
              <a:t>The following plots were added to a </a:t>
            </a:r>
            <a:r>
              <a:rPr lang="en-GB" sz="1800" dirty="0" err="1">
                <a:latin typeface="Abadi" panose="020B0604020104020204" pitchFamily="34" charset="0"/>
              </a:rPr>
              <a:t>Plotly</a:t>
            </a:r>
            <a:r>
              <a:rPr lang="en-GB" sz="1800" dirty="0">
                <a:latin typeface="Abadi" panose="020B0604020104020204" pitchFamily="34" charset="0"/>
              </a:rPr>
              <a:t> Dash dashboard to have an interactive visualization of the data.</a:t>
            </a:r>
          </a:p>
          <a:p>
            <a:r>
              <a:rPr lang="en-US" sz="1800" spc="-10" dirty="0">
                <a:solidFill>
                  <a:srgbClr val="404040"/>
                </a:solidFill>
                <a:latin typeface="Abadi" panose="020B0604020104020204" pitchFamily="34" charset="0"/>
                <a:cs typeface="Carlito"/>
              </a:rPr>
              <a:t>Dashboard </a:t>
            </a:r>
            <a:r>
              <a:rPr lang="en-US" sz="1800" dirty="0">
                <a:solidFill>
                  <a:srgbClr val="404040"/>
                </a:solidFill>
                <a:latin typeface="Abadi" panose="020B0604020104020204" pitchFamily="34" charset="0"/>
                <a:cs typeface="Carlito"/>
              </a:rPr>
              <a:t>includes a </a:t>
            </a:r>
            <a:r>
              <a:rPr lang="en-US" sz="1800" spc="-5" dirty="0">
                <a:solidFill>
                  <a:srgbClr val="404040"/>
                </a:solidFill>
                <a:latin typeface="Abadi" panose="020B0604020104020204" pitchFamily="34" charset="0"/>
                <a:cs typeface="Carlito"/>
              </a:rPr>
              <a:t>pie </a:t>
            </a:r>
            <a:r>
              <a:rPr lang="en-US" sz="1800" dirty="0">
                <a:solidFill>
                  <a:srgbClr val="404040"/>
                </a:solidFill>
                <a:latin typeface="Abadi" panose="020B0604020104020204" pitchFamily="34" charset="0"/>
                <a:cs typeface="Carlito"/>
              </a:rPr>
              <a:t>chart and a </a:t>
            </a:r>
            <a:r>
              <a:rPr lang="en-US" sz="1800" spc="-25" dirty="0">
                <a:solidFill>
                  <a:srgbClr val="404040"/>
                </a:solidFill>
                <a:latin typeface="Abadi" panose="020B0604020104020204" pitchFamily="34" charset="0"/>
                <a:cs typeface="Carlito"/>
              </a:rPr>
              <a:t>scatter</a:t>
            </a:r>
            <a:r>
              <a:rPr lang="en-US" sz="1800" spc="-135" dirty="0">
                <a:solidFill>
                  <a:srgbClr val="404040"/>
                </a:solidFill>
                <a:latin typeface="Abadi" panose="020B0604020104020204" pitchFamily="34" charset="0"/>
                <a:cs typeface="Carlito"/>
              </a:rPr>
              <a:t> </a:t>
            </a:r>
            <a:r>
              <a:rPr lang="en-US" sz="1800" spc="-5" dirty="0">
                <a:solidFill>
                  <a:srgbClr val="404040"/>
                </a:solidFill>
                <a:latin typeface="Abadi" panose="020B0604020104020204" pitchFamily="34" charset="0"/>
                <a:cs typeface="Carlito"/>
              </a:rPr>
              <a:t>plot.</a:t>
            </a:r>
            <a:endParaRPr lang="en-US" sz="1800" dirty="0">
              <a:latin typeface="Abadi" panose="020B0604020104020204" pitchFamily="34" charset="0"/>
              <a:cs typeface="Carlito"/>
            </a:endParaRPr>
          </a:p>
          <a:p>
            <a:pPr marL="457200" indent="-457200">
              <a:buFont typeface="+mj-lt"/>
              <a:buAutoNum type="arabicPeriod"/>
            </a:pPr>
            <a:r>
              <a:rPr lang="en-GB" sz="1800" dirty="0">
                <a:latin typeface="Abadi" panose="020B0604020104020204" pitchFamily="34" charset="0"/>
              </a:rPr>
              <a:t>Pie chart (</a:t>
            </a:r>
            <a:r>
              <a:rPr lang="en-GB" sz="1800" dirty="0" err="1">
                <a:solidFill>
                  <a:srgbClr val="FF0000"/>
                </a:solidFill>
                <a:latin typeface="Abadi" panose="020B0604020104020204" pitchFamily="34" charset="0"/>
              </a:rPr>
              <a:t>px.pie</a:t>
            </a:r>
            <a:r>
              <a:rPr lang="en-GB" sz="1800" dirty="0">
                <a:solidFill>
                  <a:srgbClr val="FF0000"/>
                </a:solidFill>
                <a:latin typeface="Abadi" panose="020B0604020104020204" pitchFamily="34" charset="0"/>
              </a:rPr>
              <a:t>()</a:t>
            </a:r>
            <a:r>
              <a:rPr lang="en-GB" sz="1800" dirty="0">
                <a:latin typeface="Abadi" panose="020B0604020104020204" pitchFamily="34" charset="0"/>
              </a:rPr>
              <a:t>)</a:t>
            </a:r>
            <a:r>
              <a:rPr lang="en-GB" sz="1800" dirty="0">
                <a:solidFill>
                  <a:srgbClr val="FF0000"/>
                </a:solidFill>
                <a:latin typeface="Abadi" panose="020B0604020104020204" pitchFamily="34" charset="0"/>
              </a:rPr>
              <a:t> </a:t>
            </a:r>
            <a:r>
              <a:rPr lang="en-GB" sz="1800" dirty="0">
                <a:latin typeface="Abadi" panose="020B0604020104020204" pitchFamily="34" charset="0"/>
              </a:rPr>
              <a:t>showing the total successful launches per site </a:t>
            </a:r>
          </a:p>
          <a:p>
            <a:pPr marL="520700" lvl="1" indent="-342900">
              <a:buFont typeface="Arial" panose="020B0604020202020204" pitchFamily="34" charset="0"/>
              <a:buChar char="•"/>
            </a:pPr>
            <a:r>
              <a:rPr lang="en-GB" sz="1800" dirty="0">
                <a:latin typeface="Abadi" panose="020B0604020104020204" pitchFamily="34" charset="0"/>
              </a:rPr>
              <a:t>This makes it clear to see which sites are most successful</a:t>
            </a:r>
          </a:p>
          <a:p>
            <a:pPr marL="520700" lvl="1" indent="-342900">
              <a:buFont typeface="Arial" panose="020B0604020202020204" pitchFamily="34" charset="0"/>
              <a:buChar char="•"/>
            </a:pPr>
            <a:r>
              <a:rPr lang="en-GB" sz="1800" dirty="0">
                <a:latin typeface="Abadi" panose="020B0604020104020204" pitchFamily="34" charset="0"/>
              </a:rPr>
              <a:t>The chart could also be filtered (using a </a:t>
            </a:r>
            <a:r>
              <a:rPr lang="en-GB" sz="1800" dirty="0" err="1">
                <a:solidFill>
                  <a:srgbClr val="FF0000"/>
                </a:solidFill>
                <a:latin typeface="Abadi" panose="020B0604020104020204" pitchFamily="34" charset="0"/>
              </a:rPr>
              <a:t>dcc.Dropdown</a:t>
            </a:r>
            <a:r>
              <a:rPr lang="en-GB" sz="1800" dirty="0">
                <a:solidFill>
                  <a:srgbClr val="FF0000"/>
                </a:solidFill>
                <a:latin typeface="Abadi" panose="020B0604020104020204" pitchFamily="34" charset="0"/>
              </a:rPr>
              <a:t>() </a:t>
            </a:r>
            <a:r>
              <a:rPr lang="en-GB" sz="1800" dirty="0">
                <a:latin typeface="Abadi" panose="020B0604020104020204" pitchFamily="34" charset="0"/>
              </a:rPr>
              <a:t>object) to see the success/failure ratio for an individual site</a:t>
            </a:r>
          </a:p>
          <a:p>
            <a:pPr marL="457200" indent="-457200">
              <a:buFont typeface="+mj-lt"/>
              <a:buAutoNum type="arabicPeriod"/>
            </a:pPr>
            <a:r>
              <a:rPr lang="en-GB" sz="1800" dirty="0">
                <a:latin typeface="Abadi" panose="020B0604020104020204" pitchFamily="34" charset="0"/>
              </a:rPr>
              <a:t>Scatter graph (</a:t>
            </a:r>
            <a:r>
              <a:rPr lang="en-GB" sz="1800" dirty="0" err="1">
                <a:solidFill>
                  <a:srgbClr val="FF0000"/>
                </a:solidFill>
                <a:latin typeface="Abadi" panose="020B0604020104020204" pitchFamily="34" charset="0"/>
              </a:rPr>
              <a:t>px.scatter</a:t>
            </a:r>
            <a:r>
              <a:rPr lang="en-GB" sz="1800" dirty="0">
                <a:solidFill>
                  <a:srgbClr val="FF0000"/>
                </a:solidFill>
                <a:latin typeface="Abadi" panose="020B0604020104020204" pitchFamily="34" charset="0"/>
              </a:rPr>
              <a:t>()</a:t>
            </a:r>
            <a:r>
              <a:rPr lang="en-GB" sz="1800" dirty="0">
                <a:latin typeface="Abadi" panose="020B0604020104020204" pitchFamily="34" charset="0"/>
              </a:rPr>
              <a:t>) to show the correlation between outcome (</a:t>
            </a:r>
            <a:r>
              <a:rPr lang="en-GB" sz="1800" dirty="0">
                <a:solidFill>
                  <a:srgbClr val="FF0000"/>
                </a:solidFill>
                <a:latin typeface="Abadi" panose="020B0604020104020204" pitchFamily="34" charset="0"/>
              </a:rPr>
              <a:t>success or not</a:t>
            </a:r>
            <a:r>
              <a:rPr lang="en-GB" sz="1800" dirty="0">
                <a:latin typeface="Abadi" panose="020B0604020104020204" pitchFamily="34" charset="0"/>
              </a:rPr>
              <a:t>) and payload mass (</a:t>
            </a:r>
            <a:r>
              <a:rPr lang="en-GB" sz="1800" dirty="0">
                <a:solidFill>
                  <a:srgbClr val="FF0000"/>
                </a:solidFill>
                <a:latin typeface="Abadi" panose="020B0604020104020204" pitchFamily="34" charset="0"/>
              </a:rPr>
              <a:t>kg</a:t>
            </a:r>
            <a:r>
              <a:rPr lang="en-GB" sz="1800" dirty="0">
                <a:latin typeface="Abadi" panose="020B0604020104020204" pitchFamily="34" charset="0"/>
              </a:rPr>
              <a:t>)</a:t>
            </a:r>
          </a:p>
          <a:p>
            <a:pPr marL="520700" lvl="1" indent="-342900">
              <a:buFont typeface="Arial" panose="020B0604020202020204" pitchFamily="34" charset="0"/>
              <a:buChar char="•"/>
            </a:pPr>
            <a:r>
              <a:rPr lang="en-GB" sz="1800" dirty="0">
                <a:latin typeface="Abadi" panose="020B0604020104020204" pitchFamily="34" charset="0"/>
              </a:rPr>
              <a:t>This could be filtered (using a </a:t>
            </a:r>
            <a:r>
              <a:rPr lang="en-GB" sz="1800" dirty="0" err="1">
                <a:solidFill>
                  <a:srgbClr val="FF0000"/>
                </a:solidFill>
                <a:latin typeface="Abadi" panose="020B0604020104020204" pitchFamily="34" charset="0"/>
              </a:rPr>
              <a:t>RangeSlider</a:t>
            </a:r>
            <a:r>
              <a:rPr lang="en-GB" sz="1800" dirty="0">
                <a:solidFill>
                  <a:srgbClr val="FF0000"/>
                </a:solidFill>
                <a:latin typeface="Abadi" panose="020B0604020104020204" pitchFamily="34" charset="0"/>
              </a:rPr>
              <a:t>() </a:t>
            </a:r>
            <a:r>
              <a:rPr lang="en-GB" sz="1800" dirty="0">
                <a:latin typeface="Abadi" panose="020B0604020104020204" pitchFamily="34" charset="0"/>
              </a:rPr>
              <a:t>object) by ranges of payload masses</a:t>
            </a:r>
          </a:p>
          <a:p>
            <a:pPr marL="520700" lvl="1" indent="-342900">
              <a:buFont typeface="Arial" panose="020B0604020202020204" pitchFamily="34" charset="0"/>
              <a:buChar char="•"/>
            </a:pPr>
            <a:r>
              <a:rPr lang="en-GB" sz="1800" dirty="0">
                <a:latin typeface="Abadi" panose="020B0604020104020204" pitchFamily="34" charset="0"/>
              </a:rPr>
              <a:t>It could also be filtered by booster version</a:t>
            </a:r>
          </a:p>
          <a:p>
            <a:pPr marL="520700" lvl="1" indent="-342900">
              <a:buFont typeface="Arial" panose="020B0604020202020204" pitchFamily="34" charset="0"/>
              <a:buChar char="•"/>
            </a:pPr>
            <a:r>
              <a:rPr lang="en-US" sz="1800" dirty="0">
                <a:solidFill>
                  <a:srgbClr val="404040"/>
                </a:solidFill>
                <a:latin typeface="Abadi" panose="020B0604020104020204" pitchFamily="34" charset="0"/>
                <a:cs typeface="Carlito"/>
              </a:rPr>
              <a:t>All </a:t>
            </a:r>
            <a:r>
              <a:rPr lang="en-US" sz="1800" spc="-20" dirty="0">
                <a:solidFill>
                  <a:srgbClr val="404040"/>
                </a:solidFill>
                <a:latin typeface="Abadi" panose="020B0604020104020204" pitchFamily="34" charset="0"/>
                <a:cs typeface="Carlito"/>
              </a:rPr>
              <a:t>sites </a:t>
            </a:r>
            <a:r>
              <a:rPr lang="en-US" sz="1800" spc="-5" dirty="0">
                <a:solidFill>
                  <a:srgbClr val="404040"/>
                </a:solidFill>
                <a:latin typeface="Abadi" panose="020B0604020104020204" pitchFamily="34" charset="0"/>
                <a:cs typeface="Carlito"/>
              </a:rPr>
              <a:t>or </a:t>
            </a:r>
            <a:r>
              <a:rPr lang="en-US" sz="1800" dirty="0">
                <a:solidFill>
                  <a:srgbClr val="404040"/>
                </a:solidFill>
                <a:latin typeface="Abadi" panose="020B0604020104020204" pitchFamily="34" charset="0"/>
                <a:cs typeface="Carlito"/>
              </a:rPr>
              <a:t>individual </a:t>
            </a:r>
            <a:r>
              <a:rPr lang="en-US" sz="1800" spc="-20" dirty="0">
                <a:solidFill>
                  <a:srgbClr val="404040"/>
                </a:solidFill>
                <a:latin typeface="Abadi" panose="020B0604020104020204" pitchFamily="34" charset="0"/>
                <a:cs typeface="Carlito"/>
              </a:rPr>
              <a:t>site </a:t>
            </a:r>
            <a:r>
              <a:rPr lang="en-US" sz="1800" dirty="0">
                <a:solidFill>
                  <a:srgbClr val="404040"/>
                </a:solidFill>
                <a:latin typeface="Abadi" panose="020B0604020104020204" pitchFamily="34" charset="0"/>
                <a:cs typeface="Carlito"/>
              </a:rPr>
              <a:t>and </a:t>
            </a:r>
            <a:r>
              <a:rPr lang="en-US" sz="1800" spc="-5" dirty="0">
                <a:solidFill>
                  <a:srgbClr val="404040"/>
                </a:solidFill>
                <a:latin typeface="Abadi" panose="020B0604020104020204" pitchFamily="34" charset="0"/>
                <a:cs typeface="Carlito"/>
              </a:rPr>
              <a:t>payload mass on </a:t>
            </a:r>
            <a:r>
              <a:rPr lang="en-US" sz="1800" dirty="0">
                <a:solidFill>
                  <a:srgbClr val="404040"/>
                </a:solidFill>
                <a:latin typeface="Abadi" panose="020B0604020104020204" pitchFamily="34" charset="0"/>
                <a:cs typeface="Carlito"/>
              </a:rPr>
              <a:t>a </a:t>
            </a:r>
            <a:r>
              <a:rPr lang="en-US" sz="1800" spc="-5" dirty="0">
                <a:solidFill>
                  <a:srgbClr val="404040"/>
                </a:solidFill>
                <a:latin typeface="Abadi" panose="020B0604020104020204" pitchFamily="34" charset="0"/>
                <a:cs typeface="Carlito"/>
              </a:rPr>
              <a:t>slider between </a:t>
            </a:r>
            <a:r>
              <a:rPr lang="en-US" sz="1800" dirty="0">
                <a:solidFill>
                  <a:srgbClr val="404040"/>
                </a:solidFill>
                <a:latin typeface="Abadi" panose="020B0604020104020204" pitchFamily="34" charset="0"/>
                <a:cs typeface="Carlito"/>
              </a:rPr>
              <a:t>0  and 10000</a:t>
            </a:r>
            <a:r>
              <a:rPr lang="en-US" sz="1800" spc="-100" dirty="0">
                <a:solidFill>
                  <a:srgbClr val="404040"/>
                </a:solidFill>
                <a:latin typeface="Abadi" panose="020B0604020104020204" pitchFamily="34" charset="0"/>
                <a:cs typeface="Carlito"/>
              </a:rPr>
              <a:t> </a:t>
            </a:r>
            <a:r>
              <a:rPr lang="en-US" sz="1800" dirty="0">
                <a:solidFill>
                  <a:srgbClr val="404040"/>
                </a:solidFill>
                <a:latin typeface="Abadi" panose="020B0604020104020204" pitchFamily="34" charset="0"/>
                <a:cs typeface="Carlito"/>
              </a:rPr>
              <a:t>kg.</a:t>
            </a:r>
            <a:endParaRPr lang="en-GB" sz="1800" dirty="0">
              <a:latin typeface="Abadi" panose="020B0604020104020204" pitchFamily="34" charset="0"/>
            </a:endParaRPr>
          </a:p>
          <a:p>
            <a:pPr marL="12700">
              <a:lnSpc>
                <a:spcPct val="100000"/>
              </a:lnSpc>
              <a:spcBef>
                <a:spcPts val="925"/>
              </a:spcBef>
            </a:pPr>
            <a:r>
              <a:rPr lang="en-US" sz="1600" u="heavy" dirty="0">
                <a:solidFill>
                  <a:srgbClr val="404040"/>
                </a:solidFill>
                <a:uFill>
                  <a:solidFill>
                    <a:srgbClr val="404040"/>
                  </a:solidFill>
                </a:uFill>
                <a:latin typeface="Carlito"/>
                <a:cs typeface="Carlito"/>
              </a:rPr>
              <a:t>GitHub</a:t>
            </a:r>
            <a:r>
              <a:rPr lang="en-US" sz="1600" u="heavy" spc="5" dirty="0">
                <a:solidFill>
                  <a:srgbClr val="404040"/>
                </a:solidFill>
                <a:uFill>
                  <a:solidFill>
                    <a:srgbClr val="404040"/>
                  </a:solidFill>
                </a:uFill>
                <a:latin typeface="Carlito"/>
                <a:cs typeface="Carlito"/>
              </a:rPr>
              <a:t> </a:t>
            </a:r>
            <a:r>
              <a:rPr lang="en-US" sz="1600" u="heavy" spc="-5" dirty="0">
                <a:solidFill>
                  <a:srgbClr val="404040"/>
                </a:solidFill>
                <a:uFill>
                  <a:solidFill>
                    <a:srgbClr val="404040"/>
                  </a:solidFill>
                </a:uFill>
                <a:latin typeface="Carlito"/>
                <a:cs typeface="Carlito"/>
              </a:rPr>
              <a:t>url:</a:t>
            </a:r>
            <a:endParaRPr lang="en-US" sz="1600" dirty="0">
              <a:latin typeface="Carlito"/>
              <a:cs typeface="Carlito"/>
            </a:endParaRPr>
          </a:p>
          <a:p>
            <a:pPr marL="12700" marR="1557020">
              <a:lnSpc>
                <a:spcPct val="150000"/>
              </a:lnSpc>
              <a:spcBef>
                <a:spcPts val="95"/>
              </a:spcBef>
            </a:pPr>
            <a:r>
              <a:rPr lang="en-US" sz="1600" u="heavy" spc="-10" dirty="0">
                <a:solidFill>
                  <a:srgbClr val="2996E1"/>
                </a:solidFill>
                <a:uFill>
                  <a:solidFill>
                    <a:srgbClr val="2996E1"/>
                  </a:solidFill>
                </a:uFill>
                <a:latin typeface="Carlito"/>
                <a:cs typeface="Carlito"/>
                <a:hlinkClick r:id="rId3"/>
              </a:rPr>
              <a:t>https://github.com/navassherif98/IBM_Data_Science_Professional_Certification/blob/master/10.Applied_Data_Science_Capstone/Week%203%20Interactive%20Visual%20Analytics%20and%20Dashboard/spacex_dash_app.py</a:t>
            </a:r>
            <a:endParaRPr lang="en-US" sz="1600" dirty="0">
              <a:latin typeface="Carlito"/>
              <a:cs typeface="Carlito"/>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1">
            <a:extLst>
              <a:ext uri="{FF2B5EF4-FFF2-40B4-BE49-F238E27FC236}">
                <a16:creationId xmlns:a16="http://schemas.microsoft.com/office/drawing/2014/main" id="{4011941B-2F7C-38B3-50A4-FBD31FE0EC6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182876" y="1425842"/>
            <a:ext cx="5181600" cy="4695825"/>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Model Evaluation</a:t>
            </a:r>
          </a:p>
          <a:p>
            <a:pPr marL="285750" indent="-285750">
              <a:buFont typeface="Arial" panose="020B0604020202020204" pitchFamily="34" charset="0"/>
              <a:buChar char="•"/>
            </a:pPr>
            <a:r>
              <a:rPr lang="en-GB" sz="1800" dirty="0">
                <a:latin typeface="Abadi" panose="020B0604020104020204" pitchFamily="34" charset="0"/>
              </a:rPr>
              <a:t>For each chosen algorithm:</a:t>
            </a:r>
          </a:p>
          <a:p>
            <a:pPr marL="463550" lvl="1" indent="-285750">
              <a:buFont typeface="Arial" panose="020B0604020202020204" pitchFamily="34" charset="0"/>
              <a:buChar char="•"/>
            </a:pPr>
            <a:r>
              <a:rPr lang="en-GB" sz="1800" dirty="0">
                <a:latin typeface="Abadi" panose="020B0604020104020204" pitchFamily="34" charset="0"/>
              </a:rPr>
              <a:t>Using the output </a:t>
            </a:r>
            <a:r>
              <a:rPr lang="en-GB" sz="1800" dirty="0" err="1">
                <a:latin typeface="Abadi" panose="020B0604020104020204" pitchFamily="34" charset="0"/>
              </a:rPr>
              <a:t>GridSearchCV</a:t>
            </a:r>
            <a:r>
              <a:rPr lang="en-GB" sz="1800" dirty="0">
                <a:latin typeface="Abadi" panose="020B0604020104020204" pitchFamily="34" charset="0"/>
              </a:rPr>
              <a:t> object:</a:t>
            </a:r>
          </a:p>
          <a:p>
            <a:pPr marL="647700" lvl="2" indent="-285750"/>
            <a:r>
              <a:rPr lang="en-GB" sz="1800" dirty="0">
                <a:latin typeface="Abadi" panose="020B0604020104020204" pitchFamily="34" charset="0"/>
              </a:rPr>
              <a:t>Check the tuned hyperparameters (</a:t>
            </a:r>
            <a:r>
              <a:rPr lang="en-GB" sz="1800" dirty="0" err="1">
                <a:solidFill>
                  <a:srgbClr val="FF0000"/>
                </a:solidFill>
                <a:latin typeface="Abadi" panose="020B0604020104020204" pitchFamily="34" charset="0"/>
              </a:rPr>
              <a:t>best_params</a:t>
            </a:r>
            <a:r>
              <a:rPr lang="en-GB" sz="1800" dirty="0">
                <a:solidFill>
                  <a:srgbClr val="FF0000"/>
                </a:solidFill>
                <a:latin typeface="Abadi" panose="020B0604020104020204" pitchFamily="34" charset="0"/>
              </a:rPr>
              <a:t>_</a:t>
            </a:r>
            <a:r>
              <a:rPr lang="en-GB" sz="1800" dirty="0">
                <a:latin typeface="Abadi" panose="020B0604020104020204" pitchFamily="34" charset="0"/>
              </a:rPr>
              <a:t>)</a:t>
            </a:r>
          </a:p>
          <a:p>
            <a:pPr marL="647700" lvl="2" indent="-285750"/>
            <a:r>
              <a:rPr lang="en-GB" sz="1800" dirty="0">
                <a:latin typeface="Abadi" panose="020B0604020104020204" pitchFamily="34" charset="0"/>
              </a:rPr>
              <a:t>Check the accuracy (</a:t>
            </a:r>
            <a:r>
              <a:rPr lang="en-GB" sz="1800" dirty="0">
                <a:solidFill>
                  <a:srgbClr val="FF0000"/>
                </a:solidFill>
                <a:latin typeface="Abadi" panose="020B0604020104020204" pitchFamily="34" charset="0"/>
              </a:rPr>
              <a:t>score and </a:t>
            </a:r>
            <a:r>
              <a:rPr lang="en-GB" sz="1800" dirty="0" err="1">
                <a:solidFill>
                  <a:srgbClr val="FF0000"/>
                </a:solidFill>
                <a:latin typeface="Abadi" panose="020B0604020104020204" pitchFamily="34" charset="0"/>
              </a:rPr>
              <a:t>best_score</a:t>
            </a:r>
            <a:r>
              <a:rPr lang="en-GB" sz="1800" dirty="0">
                <a:solidFill>
                  <a:srgbClr val="FF0000"/>
                </a:solidFill>
                <a:latin typeface="Abadi" panose="020B0604020104020204" pitchFamily="34" charset="0"/>
              </a:rPr>
              <a:t>_</a:t>
            </a:r>
            <a:r>
              <a:rPr lang="en-GB" sz="1800" dirty="0">
                <a:latin typeface="Abadi" panose="020B0604020104020204" pitchFamily="34" charset="0"/>
              </a:rPr>
              <a:t>)</a:t>
            </a:r>
            <a:endParaRPr lang="en-GB" sz="1800" dirty="0">
              <a:solidFill>
                <a:srgbClr val="FF0000"/>
              </a:solidFill>
              <a:latin typeface="Abadi" panose="020B0604020104020204" pitchFamily="34" charset="0"/>
            </a:endParaRPr>
          </a:p>
          <a:p>
            <a:pPr marL="463550" lvl="1" indent="-285750">
              <a:buFont typeface="Arial" panose="020B0604020202020204" pitchFamily="34" charset="0"/>
              <a:buChar char="•"/>
            </a:pPr>
            <a:r>
              <a:rPr lang="en-GB" sz="1800" dirty="0">
                <a:latin typeface="Abadi" panose="020B0604020104020204" pitchFamily="34" charset="0"/>
              </a:rPr>
              <a:t>Plot and examine the Confusion Matrix</a:t>
            </a:r>
          </a:p>
          <a:p>
            <a:pPr>
              <a:lnSpc>
                <a:spcPct val="100000"/>
              </a:lnSpc>
              <a:spcBef>
                <a:spcPts val="1400"/>
              </a:spcBef>
            </a:pPr>
            <a:r>
              <a:rPr lang="en-GB" dirty="0">
                <a:latin typeface="Abadi" panose="020B0604020104020204" pitchFamily="34" charset="0"/>
              </a:rPr>
              <a:t>Finding</a:t>
            </a:r>
            <a:r>
              <a:rPr lang="en-GB" dirty="0"/>
              <a:t> the Best Classification Model</a:t>
            </a:r>
          </a:p>
          <a:p>
            <a:pPr marL="342900" indent="-342900">
              <a:buFont typeface="Arial" panose="020B0604020202020204" pitchFamily="34" charset="0"/>
              <a:buChar char="•"/>
            </a:pPr>
            <a:r>
              <a:rPr lang="en-GB" sz="1800" dirty="0">
                <a:latin typeface="Abadi" panose="020B0604020104020204" pitchFamily="34" charset="0"/>
              </a:rPr>
              <a:t>Review the accuracy scores for all chosen algorithms</a:t>
            </a:r>
          </a:p>
          <a:p>
            <a:pPr marL="342900" indent="-342900">
              <a:buFont typeface="Arial" panose="020B0604020202020204" pitchFamily="34" charset="0"/>
              <a:buChar char="•"/>
            </a:pPr>
            <a:r>
              <a:rPr lang="en-GB" sz="1800" dirty="0">
                <a:latin typeface="Abadi" panose="020B0604020104020204" pitchFamily="34" charset="0"/>
              </a:rPr>
              <a:t>The model with the highest accuracy score is determined as the best performing model</a:t>
            </a:r>
          </a:p>
          <a:p>
            <a:pPr>
              <a:lnSpc>
                <a:spcPct val="100000"/>
              </a:lnSpc>
              <a:spcBef>
                <a:spcPts val="1400"/>
              </a:spcBef>
            </a:pPr>
            <a:endParaRPr lang="en-US" dirty="0"/>
          </a:p>
        </p:txBody>
      </p:sp>
      <p:sp>
        <p:nvSpPr>
          <p:cNvPr id="6" name="Content Placeholder 5">
            <a:extLst>
              <a:ext uri="{FF2B5EF4-FFF2-40B4-BE49-F238E27FC236}">
                <a16:creationId xmlns:a16="http://schemas.microsoft.com/office/drawing/2014/main" id="{2B8F5070-817A-4002-7BA3-DCCB66C9D46F}"/>
              </a:ext>
            </a:extLst>
          </p:cNvPr>
          <p:cNvSpPr>
            <a:spLocks noGrp="1"/>
          </p:cNvSpPr>
          <p:nvPr>
            <p:ph sz="half" idx="2"/>
          </p:nvPr>
        </p:nvSpPr>
        <p:spPr>
          <a:xfrm>
            <a:off x="5507564" y="1396652"/>
            <a:ext cx="5181600" cy="4837320"/>
          </a:xfrm>
        </p:spPr>
        <p:txBody>
          <a:bodyPr/>
          <a:lstStyle/>
          <a:p>
            <a:r>
              <a:rPr lang="en-US" dirty="0"/>
              <a:t>Model Development Process</a:t>
            </a:r>
            <a:endParaRPr lang="en-ID"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04" name="Group 203">
            <a:extLst>
              <a:ext uri="{FF2B5EF4-FFF2-40B4-BE49-F238E27FC236}">
                <a16:creationId xmlns:a16="http://schemas.microsoft.com/office/drawing/2014/main" id="{479C4BB5-820E-11B9-5652-25D67C4B9C76}"/>
              </a:ext>
            </a:extLst>
          </p:cNvPr>
          <p:cNvGrpSpPr/>
          <p:nvPr/>
        </p:nvGrpSpPr>
        <p:grpSpPr>
          <a:xfrm>
            <a:off x="5507564" y="2130726"/>
            <a:ext cx="5778047" cy="3413427"/>
            <a:chOff x="3822191" y="1933955"/>
            <a:chExt cx="7054723" cy="4054095"/>
          </a:xfrm>
        </p:grpSpPr>
        <p:grpSp>
          <p:nvGrpSpPr>
            <p:cNvPr id="155" name="object 5">
              <a:extLst>
                <a:ext uri="{FF2B5EF4-FFF2-40B4-BE49-F238E27FC236}">
                  <a16:creationId xmlns:a16="http://schemas.microsoft.com/office/drawing/2014/main" id="{F4945752-FEAA-739E-9096-3796D96032F1}"/>
                </a:ext>
              </a:extLst>
            </p:cNvPr>
            <p:cNvGrpSpPr/>
            <p:nvPr/>
          </p:nvGrpSpPr>
          <p:grpSpPr>
            <a:xfrm>
              <a:off x="3829811" y="1941575"/>
              <a:ext cx="1923414" cy="1720596"/>
              <a:chOff x="3829811" y="1941575"/>
              <a:chExt cx="1923414" cy="1720596"/>
            </a:xfrm>
          </p:grpSpPr>
          <p:sp>
            <p:nvSpPr>
              <p:cNvPr id="156" name="object 6">
                <a:extLst>
                  <a:ext uri="{FF2B5EF4-FFF2-40B4-BE49-F238E27FC236}">
                    <a16:creationId xmlns:a16="http://schemas.microsoft.com/office/drawing/2014/main" id="{CDAB3F3D-9F99-89D3-8633-E6967EFCE146}"/>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57" name="object 7">
                <a:extLst>
                  <a:ext uri="{FF2B5EF4-FFF2-40B4-BE49-F238E27FC236}">
                    <a16:creationId xmlns:a16="http://schemas.microsoft.com/office/drawing/2014/main" id="{83234437-F408-E6DD-A14A-99AF20754980}"/>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pPr algn="ctr"/>
                <a:r>
                  <a:rPr lang="en-ID" sz="2000" spc="-5" dirty="0">
                    <a:solidFill>
                      <a:srgbClr val="FFFFFF"/>
                    </a:solidFill>
                    <a:latin typeface="Abadi" panose="020B0604020104020204" pitchFamily="34" charset="0"/>
                    <a:cs typeface="Carlito"/>
                  </a:rPr>
                  <a:t>Split </a:t>
                </a:r>
                <a:r>
                  <a:rPr lang="en-ID" sz="2000" dirty="0">
                    <a:solidFill>
                      <a:srgbClr val="FFFFFF"/>
                    </a:solidFill>
                    <a:latin typeface="Abadi" panose="020B0604020104020204" pitchFamily="34" charset="0"/>
                    <a:cs typeface="Carlito"/>
                  </a:rPr>
                  <a:t>label</a:t>
                </a:r>
                <a:r>
                  <a:rPr lang="en-ID" sz="2000" spc="-195" dirty="0">
                    <a:solidFill>
                      <a:srgbClr val="FFFFFF"/>
                    </a:solidFill>
                    <a:latin typeface="Abadi" panose="020B0604020104020204" pitchFamily="34" charset="0"/>
                    <a:cs typeface="Carlito"/>
                  </a:rPr>
                  <a:t> </a:t>
                </a:r>
                <a:r>
                  <a:rPr lang="en-ID" sz="2000" spc="-5" dirty="0">
                    <a:solidFill>
                      <a:srgbClr val="FFFFFF"/>
                    </a:solidFill>
                    <a:latin typeface="Abadi" panose="020B0604020104020204" pitchFamily="34" charset="0"/>
                    <a:cs typeface="Carlito"/>
                  </a:rPr>
                  <a:t>column </a:t>
                </a:r>
                <a:r>
                  <a:rPr lang="en-ID" sz="2000" dirty="0">
                    <a:solidFill>
                      <a:srgbClr val="FFFFFF"/>
                    </a:solidFill>
                    <a:latin typeface="Abadi" panose="020B0604020104020204" pitchFamily="34" charset="0"/>
                    <a:cs typeface="Carlito"/>
                  </a:rPr>
                  <a:t>‘Class’ </a:t>
                </a:r>
                <a:r>
                  <a:rPr lang="en-ID" sz="2000" spc="-15" dirty="0">
                    <a:solidFill>
                      <a:srgbClr val="FFFFFF"/>
                    </a:solidFill>
                    <a:latin typeface="Abadi" panose="020B0604020104020204" pitchFamily="34" charset="0"/>
                    <a:cs typeface="Carlito"/>
                  </a:rPr>
                  <a:t>from</a:t>
                </a:r>
                <a:r>
                  <a:rPr lang="en-ID" sz="2000" spc="-200" dirty="0">
                    <a:solidFill>
                      <a:srgbClr val="FFFFFF"/>
                    </a:solidFill>
                    <a:latin typeface="Abadi" panose="020B0604020104020204" pitchFamily="34" charset="0"/>
                    <a:cs typeface="Carlito"/>
                  </a:rPr>
                  <a:t> </a:t>
                </a:r>
                <a:r>
                  <a:rPr lang="en-ID" sz="2000" spc="-15" dirty="0">
                    <a:solidFill>
                      <a:srgbClr val="FFFFFF"/>
                    </a:solidFill>
                    <a:latin typeface="Abadi" panose="020B0604020104020204" pitchFamily="34" charset="0"/>
                    <a:cs typeface="Carlito"/>
                  </a:rPr>
                  <a:t>dataset</a:t>
                </a:r>
                <a:endParaRPr lang="en-ID" sz="2000" dirty="0">
                  <a:latin typeface="Abadi" panose="020B0604020104020204" pitchFamily="34" charset="0"/>
                  <a:cs typeface="Carlito"/>
                </a:endParaRPr>
              </a:p>
            </p:txBody>
          </p:sp>
          <p:sp>
            <p:nvSpPr>
              <p:cNvPr id="158" name="object 8">
                <a:extLst>
                  <a:ext uri="{FF2B5EF4-FFF2-40B4-BE49-F238E27FC236}">
                    <a16:creationId xmlns:a16="http://schemas.microsoft.com/office/drawing/2014/main" id="{4C80EEEB-1CCB-3204-ED3E-4AE76ADFAAFF}"/>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grpSp>
          <p:nvGrpSpPr>
            <p:cNvPr id="161" name="object 11">
              <a:extLst>
                <a:ext uri="{FF2B5EF4-FFF2-40B4-BE49-F238E27FC236}">
                  <a16:creationId xmlns:a16="http://schemas.microsoft.com/office/drawing/2014/main" id="{9DC74CC8-D00B-AFBE-7795-0903EBA32E99}"/>
                </a:ext>
              </a:extLst>
            </p:cNvPr>
            <p:cNvGrpSpPr/>
            <p:nvPr/>
          </p:nvGrpSpPr>
          <p:grpSpPr>
            <a:xfrm>
              <a:off x="3822191" y="3375659"/>
              <a:ext cx="1938655" cy="1729739"/>
              <a:chOff x="3822191" y="3375659"/>
              <a:chExt cx="1938655" cy="1729739"/>
            </a:xfrm>
          </p:grpSpPr>
          <p:sp>
            <p:nvSpPr>
              <p:cNvPr id="162" name="object 12">
                <a:extLst>
                  <a:ext uri="{FF2B5EF4-FFF2-40B4-BE49-F238E27FC236}">
                    <a16:creationId xmlns:a16="http://schemas.microsoft.com/office/drawing/2014/main" id="{41EB62A6-EC9D-FF33-7919-B4D15FCD83B4}"/>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63" name="object 13">
                <a:extLst>
                  <a:ext uri="{FF2B5EF4-FFF2-40B4-BE49-F238E27FC236}">
                    <a16:creationId xmlns:a16="http://schemas.microsoft.com/office/drawing/2014/main" id="{71F090AB-3FF5-DEA5-58DB-A3BE294A3B9F}"/>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pPr algn="ctr"/>
                <a:r>
                  <a:rPr lang="en-ID" sz="1700" spc="-5" dirty="0">
                    <a:solidFill>
                      <a:srgbClr val="FFFFFF"/>
                    </a:solidFill>
                    <a:latin typeface="Abadi" panose="020B0604020104020204" pitchFamily="34" charset="0"/>
                    <a:cs typeface="Carlito"/>
                  </a:rPr>
                  <a:t>Fit </a:t>
                </a:r>
                <a:r>
                  <a:rPr lang="en-ID" sz="1700" dirty="0">
                    <a:solidFill>
                      <a:srgbClr val="FFFFFF"/>
                    </a:solidFill>
                    <a:latin typeface="Abadi" panose="020B0604020104020204" pitchFamily="34" charset="0"/>
                    <a:cs typeface="Carlito"/>
                  </a:rPr>
                  <a:t>and</a:t>
                </a:r>
                <a:r>
                  <a:rPr lang="en-ID" sz="1700" spc="-170" dirty="0">
                    <a:solidFill>
                      <a:srgbClr val="FFFFFF"/>
                    </a:solidFill>
                    <a:latin typeface="Abadi" panose="020B0604020104020204" pitchFamily="34" charset="0"/>
                    <a:cs typeface="Carlito"/>
                  </a:rPr>
                  <a:t> </a:t>
                </a:r>
                <a:r>
                  <a:rPr lang="en-ID" sz="1700" spc="-45" dirty="0">
                    <a:solidFill>
                      <a:srgbClr val="FFFFFF"/>
                    </a:solidFill>
                    <a:latin typeface="Abadi" panose="020B0604020104020204" pitchFamily="34" charset="0"/>
                    <a:cs typeface="Carlito"/>
                  </a:rPr>
                  <a:t>Transform </a:t>
                </a:r>
              </a:p>
              <a:p>
                <a:pPr algn="ctr"/>
                <a:r>
                  <a:rPr lang="en-ID" sz="1700" spc="-15" dirty="0">
                    <a:solidFill>
                      <a:srgbClr val="FFFFFF"/>
                    </a:solidFill>
                    <a:latin typeface="Abadi" panose="020B0604020104020204" pitchFamily="34" charset="0"/>
                    <a:cs typeface="Carlito"/>
                  </a:rPr>
                  <a:t>Features</a:t>
                </a:r>
                <a:r>
                  <a:rPr lang="en-ID" sz="1700" spc="-135" dirty="0">
                    <a:solidFill>
                      <a:srgbClr val="FFFFFF"/>
                    </a:solidFill>
                    <a:latin typeface="Abadi" panose="020B0604020104020204" pitchFamily="34" charset="0"/>
                    <a:cs typeface="Carlito"/>
                  </a:rPr>
                  <a:t> </a:t>
                </a:r>
                <a:r>
                  <a:rPr lang="en-ID" sz="1700" dirty="0">
                    <a:solidFill>
                      <a:srgbClr val="FFFFFF"/>
                    </a:solidFill>
                    <a:latin typeface="Abadi" panose="020B0604020104020204" pitchFamily="34" charset="0"/>
                    <a:cs typeface="Carlito"/>
                  </a:rPr>
                  <a:t>using</a:t>
                </a:r>
              </a:p>
              <a:p>
                <a:pPr algn="ctr"/>
                <a:r>
                  <a:rPr lang="en-ID" sz="1700" spc="-10" dirty="0">
                    <a:solidFill>
                      <a:srgbClr val="FFFFFF"/>
                    </a:solidFill>
                    <a:latin typeface="Abadi" panose="020B0604020104020204" pitchFamily="34" charset="0"/>
                    <a:cs typeface="Carlito"/>
                  </a:rPr>
                  <a:t>Standard</a:t>
                </a:r>
                <a:r>
                  <a:rPr lang="en-ID" sz="1700" spc="-200" dirty="0">
                    <a:solidFill>
                      <a:srgbClr val="FFFFFF"/>
                    </a:solidFill>
                    <a:latin typeface="Abadi" panose="020B0604020104020204" pitchFamily="34" charset="0"/>
                    <a:cs typeface="Carlito"/>
                  </a:rPr>
                  <a:t> </a:t>
                </a:r>
                <a:r>
                  <a:rPr lang="en-ID" sz="1700" spc="-5" dirty="0">
                    <a:solidFill>
                      <a:srgbClr val="FFFFFF"/>
                    </a:solidFill>
                    <a:latin typeface="Abadi" panose="020B0604020104020204" pitchFamily="34" charset="0"/>
                    <a:cs typeface="Carlito"/>
                  </a:rPr>
                  <a:t>Scaler</a:t>
                </a:r>
                <a:endParaRPr lang="en-ID" sz="1700" dirty="0">
                  <a:latin typeface="Abadi" panose="020B0604020104020204" pitchFamily="34" charset="0"/>
                  <a:cs typeface="Carlito"/>
                </a:endParaRPr>
              </a:p>
            </p:txBody>
          </p:sp>
          <p:sp>
            <p:nvSpPr>
              <p:cNvPr id="164" name="object 14">
                <a:extLst>
                  <a:ext uri="{FF2B5EF4-FFF2-40B4-BE49-F238E27FC236}">
                    <a16:creationId xmlns:a16="http://schemas.microsoft.com/office/drawing/2014/main" id="{54DDA14C-F83F-61B6-E7A5-68EB0A4C4B7D}"/>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grpSp>
          <p:nvGrpSpPr>
            <p:cNvPr id="168" name="object 18">
              <a:extLst>
                <a:ext uri="{FF2B5EF4-FFF2-40B4-BE49-F238E27FC236}">
                  <a16:creationId xmlns:a16="http://schemas.microsoft.com/office/drawing/2014/main" id="{72B8DB19-A1F9-69D7-6D06-61104A6B2A77}"/>
                </a:ext>
              </a:extLst>
            </p:cNvPr>
            <p:cNvGrpSpPr/>
            <p:nvPr/>
          </p:nvGrpSpPr>
          <p:grpSpPr>
            <a:xfrm>
              <a:off x="3829811" y="4826508"/>
              <a:ext cx="2942971" cy="864334"/>
              <a:chOff x="3829811" y="4826508"/>
              <a:chExt cx="2942971" cy="864334"/>
            </a:xfrm>
          </p:grpSpPr>
          <p:sp>
            <p:nvSpPr>
              <p:cNvPr id="169" name="object 19">
                <a:extLst>
                  <a:ext uri="{FF2B5EF4-FFF2-40B4-BE49-F238E27FC236}">
                    <a16:creationId xmlns:a16="http://schemas.microsoft.com/office/drawing/2014/main" id="{CF3B8F2F-804D-BCC2-927E-B34A7C63A3D9}"/>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170" name="object 20">
                <a:extLst>
                  <a:ext uri="{FF2B5EF4-FFF2-40B4-BE49-F238E27FC236}">
                    <a16:creationId xmlns:a16="http://schemas.microsoft.com/office/drawing/2014/main" id="{E0A30DAE-6066-6564-7426-B86273A38483}"/>
                  </a:ext>
                </a:extLst>
              </p:cNvPr>
              <p:cNvSpPr/>
              <p:nvPr/>
            </p:nvSpPr>
            <p:spPr>
              <a:xfrm>
                <a:off x="3829811" y="4826508"/>
                <a:ext cx="1923414" cy="864334"/>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p>
                <a:pPr algn="ctr"/>
                <a:r>
                  <a:rPr lang="en-ID" sz="2200" spc="-30" dirty="0" err="1">
                    <a:solidFill>
                      <a:srgbClr val="FFFFFF"/>
                    </a:solidFill>
                    <a:latin typeface="Abadi" panose="020B0604020104020204" pitchFamily="34" charset="0"/>
                    <a:cs typeface="Carlito"/>
                  </a:rPr>
                  <a:t>Train_test_split</a:t>
                </a:r>
                <a:r>
                  <a:rPr lang="en-ID" sz="2200" spc="-30" dirty="0">
                    <a:solidFill>
                      <a:srgbClr val="FFFFFF"/>
                    </a:solidFill>
                    <a:latin typeface="Abadi" panose="020B0604020104020204" pitchFamily="34" charset="0"/>
                    <a:cs typeface="Carlito"/>
                  </a:rPr>
                  <a:t> data</a:t>
                </a:r>
                <a:endParaRPr lang="en-ID" sz="2200" dirty="0">
                  <a:latin typeface="Abadi" panose="020B0604020104020204" pitchFamily="34" charset="0"/>
                  <a:cs typeface="Carlito"/>
                </a:endParaRPr>
              </a:p>
            </p:txBody>
          </p:sp>
          <p:sp>
            <p:nvSpPr>
              <p:cNvPr id="171" name="object 21">
                <a:extLst>
                  <a:ext uri="{FF2B5EF4-FFF2-40B4-BE49-F238E27FC236}">
                    <a16:creationId xmlns:a16="http://schemas.microsoft.com/office/drawing/2014/main" id="{EE3951CE-94C1-7187-3313-24191CD388F5}"/>
                  </a:ext>
                </a:extLst>
              </p:cNvPr>
              <p:cNvSpPr/>
              <p:nvPr/>
            </p:nvSpPr>
            <p:spPr>
              <a:xfrm>
                <a:off x="3829811" y="4826508"/>
                <a:ext cx="1923415" cy="864334"/>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dirty="0"/>
              </a:p>
            </p:txBody>
          </p:sp>
        </p:grpSp>
        <p:grpSp>
          <p:nvGrpSpPr>
            <p:cNvPr id="174" name="object 24">
              <a:extLst>
                <a:ext uri="{FF2B5EF4-FFF2-40B4-BE49-F238E27FC236}">
                  <a16:creationId xmlns:a16="http://schemas.microsoft.com/office/drawing/2014/main" id="{D88017F7-4C49-6918-C1E6-9BACF1934E5F}"/>
                </a:ext>
              </a:extLst>
            </p:cNvPr>
            <p:cNvGrpSpPr/>
            <p:nvPr/>
          </p:nvGrpSpPr>
          <p:grpSpPr>
            <a:xfrm>
              <a:off x="6380988" y="3672840"/>
              <a:ext cx="1938655" cy="2315210"/>
              <a:chOff x="6380988" y="3672840"/>
              <a:chExt cx="1938655" cy="2315210"/>
            </a:xfrm>
          </p:grpSpPr>
          <p:sp>
            <p:nvSpPr>
              <p:cNvPr id="175" name="object 25">
                <a:extLst>
                  <a:ext uri="{FF2B5EF4-FFF2-40B4-BE49-F238E27FC236}">
                    <a16:creationId xmlns:a16="http://schemas.microsoft.com/office/drawing/2014/main" id="{94C75A57-4510-8A36-B2F1-5672CAFE6E03}"/>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176" name="object 26">
                <a:extLst>
                  <a:ext uri="{FF2B5EF4-FFF2-40B4-BE49-F238E27FC236}">
                    <a16:creationId xmlns:a16="http://schemas.microsoft.com/office/drawing/2014/main" id="{6BA0B0E4-4B56-2DEC-25F1-68002CF88E20}"/>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p>
                <a:pPr algn="ctr"/>
                <a:r>
                  <a:rPr lang="en-ID" sz="1600" spc="-10" dirty="0" err="1">
                    <a:solidFill>
                      <a:srgbClr val="FFFFFF"/>
                    </a:solidFill>
                    <a:latin typeface="Abadi" panose="020B0604020104020204" pitchFamily="34" charset="0"/>
                    <a:cs typeface="Carlito"/>
                  </a:rPr>
                  <a:t>GridSearchCV</a:t>
                </a:r>
                <a:endParaRPr lang="en-ID" sz="1600" spc="-10" dirty="0">
                  <a:solidFill>
                    <a:srgbClr val="FFFFFF"/>
                  </a:solidFill>
                  <a:latin typeface="Abadi" panose="020B0604020104020204" pitchFamily="34" charset="0"/>
                  <a:cs typeface="Carlito"/>
                </a:endParaRPr>
              </a:p>
              <a:p>
                <a:pPr algn="ctr"/>
                <a:r>
                  <a:rPr lang="en-US" sz="1600" spc="-5" dirty="0">
                    <a:solidFill>
                      <a:srgbClr val="FFFFFF"/>
                    </a:solidFill>
                    <a:latin typeface="Abadi" panose="020B0604020104020204" pitchFamily="34" charset="0"/>
                    <a:cs typeface="Carlito"/>
                  </a:rPr>
                  <a:t>(cv=10) to find  optimal</a:t>
                </a:r>
                <a:r>
                  <a:rPr lang="en-US" sz="1600" spc="-155" dirty="0">
                    <a:solidFill>
                      <a:srgbClr val="FFFFFF"/>
                    </a:solidFill>
                    <a:latin typeface="Abadi" panose="020B0604020104020204" pitchFamily="34" charset="0"/>
                    <a:cs typeface="Carlito"/>
                  </a:rPr>
                  <a:t> </a:t>
                </a:r>
                <a:r>
                  <a:rPr lang="en-US" sz="1600" spc="-20" dirty="0">
                    <a:solidFill>
                      <a:srgbClr val="FFFFFF"/>
                    </a:solidFill>
                    <a:latin typeface="Abadi" panose="020B0604020104020204" pitchFamily="34" charset="0"/>
                    <a:cs typeface="Carlito"/>
                  </a:rPr>
                  <a:t>parameters</a:t>
                </a:r>
                <a:endParaRPr lang="en-US" sz="1600" dirty="0">
                  <a:latin typeface="Abadi" panose="020B0604020104020204" pitchFamily="34" charset="0"/>
                  <a:cs typeface="Carlito"/>
                </a:endParaRPr>
              </a:p>
            </p:txBody>
          </p:sp>
          <p:sp>
            <p:nvSpPr>
              <p:cNvPr id="177" name="object 27">
                <a:extLst>
                  <a:ext uri="{FF2B5EF4-FFF2-40B4-BE49-F238E27FC236}">
                    <a16:creationId xmlns:a16="http://schemas.microsoft.com/office/drawing/2014/main" id="{009A39D2-9502-F079-01EA-82BE24DC51D8}"/>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grpSp>
          <p:nvGrpSpPr>
            <p:cNvPr id="180" name="object 30">
              <a:extLst>
                <a:ext uri="{FF2B5EF4-FFF2-40B4-BE49-F238E27FC236}">
                  <a16:creationId xmlns:a16="http://schemas.microsoft.com/office/drawing/2014/main" id="{D5D7EBB3-2818-D130-C3C1-012BD058E0F4}"/>
                </a:ext>
              </a:extLst>
            </p:cNvPr>
            <p:cNvGrpSpPr/>
            <p:nvPr/>
          </p:nvGrpSpPr>
          <p:grpSpPr>
            <a:xfrm>
              <a:off x="6388608" y="2229611"/>
              <a:ext cx="1923414" cy="2342441"/>
              <a:chOff x="6388608" y="2229611"/>
              <a:chExt cx="1923414" cy="2342441"/>
            </a:xfrm>
          </p:grpSpPr>
          <p:sp>
            <p:nvSpPr>
              <p:cNvPr id="181" name="object 31">
                <a:extLst>
                  <a:ext uri="{FF2B5EF4-FFF2-40B4-BE49-F238E27FC236}">
                    <a16:creationId xmlns:a16="http://schemas.microsoft.com/office/drawing/2014/main" id="{C888ABCF-939B-3E52-631C-C213B3571FBA}"/>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182" name="object 32">
                <a:extLst>
                  <a:ext uri="{FF2B5EF4-FFF2-40B4-BE49-F238E27FC236}">
                    <a16:creationId xmlns:a16="http://schemas.microsoft.com/office/drawing/2014/main" id="{5DF06E89-444A-6EDE-7947-34041532D569}"/>
                  </a:ext>
                </a:extLst>
              </p:cNvPr>
              <p:cNvSpPr/>
              <p:nvPr/>
            </p:nvSpPr>
            <p:spPr>
              <a:xfrm>
                <a:off x="6388608" y="3416987"/>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pPr algn="ctr"/>
                <a:r>
                  <a:rPr lang="en-ID" sz="1500" dirty="0">
                    <a:solidFill>
                      <a:srgbClr val="FFFFFF"/>
                    </a:solidFill>
                    <a:latin typeface="Abadi" panose="020B0604020104020204" pitchFamily="34" charset="0"/>
                    <a:cs typeface="Carlito"/>
                  </a:rPr>
                  <a:t>Use</a:t>
                </a:r>
                <a:r>
                  <a:rPr lang="en-ID" sz="1500" spc="-100" dirty="0">
                    <a:solidFill>
                      <a:srgbClr val="FFFFFF"/>
                    </a:solidFill>
                    <a:latin typeface="Abadi" panose="020B0604020104020204" pitchFamily="34" charset="0"/>
                    <a:cs typeface="Carlito"/>
                  </a:rPr>
                  <a:t> </a:t>
                </a:r>
                <a:r>
                  <a:rPr lang="en-ID" sz="1500" spc="-10" dirty="0" err="1">
                    <a:solidFill>
                      <a:srgbClr val="FFFFFF"/>
                    </a:solidFill>
                    <a:latin typeface="Abadi" panose="020B0604020104020204" pitchFamily="34" charset="0"/>
                    <a:cs typeface="Carlito"/>
                  </a:rPr>
                  <a:t>GridSearchCV</a:t>
                </a:r>
                <a:r>
                  <a:rPr lang="en-ID" sz="1500" spc="-10" dirty="0">
                    <a:solidFill>
                      <a:schemeClr val="bg1"/>
                    </a:solidFill>
                    <a:latin typeface="Abadi" panose="020B0604020104020204" pitchFamily="34" charset="0"/>
                    <a:cs typeface="Carlito"/>
                  </a:rPr>
                  <a:t>, </a:t>
                </a:r>
                <a:r>
                  <a:rPr lang="en-ID" sz="1500" dirty="0">
                    <a:solidFill>
                      <a:srgbClr val="FFFFFF"/>
                    </a:solidFill>
                    <a:latin typeface="Abadi" panose="020B0604020104020204" pitchFamily="34" charset="0"/>
                    <a:cs typeface="Carlito"/>
                  </a:rPr>
                  <a:t>on </a:t>
                </a:r>
                <a:r>
                  <a:rPr lang="en-ID" sz="1500" dirty="0" err="1">
                    <a:solidFill>
                      <a:srgbClr val="FFFFFF"/>
                    </a:solidFill>
                    <a:latin typeface="Abadi" panose="020B0604020104020204" pitchFamily="34" charset="0"/>
                    <a:cs typeface="Carlito"/>
                  </a:rPr>
                  <a:t>LogReg</a:t>
                </a:r>
                <a:r>
                  <a:rPr lang="en-ID" sz="1500" dirty="0">
                    <a:solidFill>
                      <a:srgbClr val="FFFFFF"/>
                    </a:solidFill>
                    <a:latin typeface="Abadi" panose="020B0604020104020204" pitchFamily="34" charset="0"/>
                    <a:cs typeface="Carlito"/>
                  </a:rPr>
                  <a:t>,</a:t>
                </a:r>
                <a:r>
                  <a:rPr lang="en-ID" sz="1500" spc="-200" dirty="0">
                    <a:solidFill>
                      <a:srgbClr val="FFFFFF"/>
                    </a:solidFill>
                    <a:latin typeface="Abadi" panose="020B0604020104020204" pitchFamily="34" charset="0"/>
                    <a:cs typeface="Carlito"/>
                  </a:rPr>
                  <a:t> </a:t>
                </a:r>
                <a:r>
                  <a:rPr lang="en-ID" sz="1500" spc="-5" dirty="0">
                    <a:solidFill>
                      <a:srgbClr val="FFFFFF"/>
                    </a:solidFill>
                    <a:latin typeface="Abadi" panose="020B0604020104020204" pitchFamily="34" charset="0"/>
                    <a:cs typeface="Carlito"/>
                  </a:rPr>
                  <a:t>SVM, </a:t>
                </a:r>
                <a:r>
                  <a:rPr lang="en-ID" sz="1500" dirty="0">
                    <a:solidFill>
                      <a:srgbClr val="FFFFFF"/>
                    </a:solidFill>
                    <a:latin typeface="Abadi" panose="020B0604020104020204" pitchFamily="34" charset="0"/>
                    <a:cs typeface="Carlito"/>
                  </a:rPr>
                  <a:t>Decision </a:t>
                </a:r>
                <a:r>
                  <a:rPr lang="en-ID" sz="1500" spc="-45" dirty="0">
                    <a:solidFill>
                      <a:srgbClr val="FFFFFF"/>
                    </a:solidFill>
                    <a:latin typeface="Abadi" panose="020B0604020104020204" pitchFamily="34" charset="0"/>
                    <a:cs typeface="Carlito"/>
                  </a:rPr>
                  <a:t>Tree,</a:t>
                </a:r>
                <a:r>
                  <a:rPr lang="en-ID" sz="1500" spc="-235" dirty="0">
                    <a:solidFill>
                      <a:srgbClr val="FFFFFF"/>
                    </a:solidFill>
                    <a:latin typeface="Abadi" panose="020B0604020104020204" pitchFamily="34" charset="0"/>
                    <a:cs typeface="Carlito"/>
                  </a:rPr>
                  <a:t> </a:t>
                </a:r>
                <a:r>
                  <a:rPr lang="en-ID" sz="1500" dirty="0">
                    <a:solidFill>
                      <a:srgbClr val="FFFFFF"/>
                    </a:solidFill>
                    <a:latin typeface="Abadi" panose="020B0604020104020204" pitchFamily="34" charset="0"/>
                    <a:cs typeface="Carlito"/>
                  </a:rPr>
                  <a:t>and KNN</a:t>
                </a:r>
                <a:r>
                  <a:rPr lang="en-ID" sz="1500" spc="-145" dirty="0">
                    <a:solidFill>
                      <a:srgbClr val="FFFFFF"/>
                    </a:solidFill>
                    <a:latin typeface="Abadi" panose="020B0604020104020204" pitchFamily="34" charset="0"/>
                    <a:cs typeface="Carlito"/>
                  </a:rPr>
                  <a:t> </a:t>
                </a:r>
                <a:r>
                  <a:rPr lang="en-ID" sz="1500" dirty="0">
                    <a:solidFill>
                      <a:srgbClr val="FFFFFF"/>
                    </a:solidFill>
                    <a:latin typeface="Abadi" panose="020B0604020104020204" pitchFamily="34" charset="0"/>
                    <a:cs typeface="Carlito"/>
                  </a:rPr>
                  <a:t>models</a:t>
                </a:r>
                <a:endParaRPr lang="en-ID" sz="1500" dirty="0">
                  <a:latin typeface="Abadi" panose="020B0604020104020204" pitchFamily="34" charset="0"/>
                  <a:cs typeface="Carlito"/>
                </a:endParaRPr>
              </a:p>
            </p:txBody>
          </p:sp>
          <p:sp>
            <p:nvSpPr>
              <p:cNvPr id="183" name="object 33">
                <a:extLst>
                  <a:ext uri="{FF2B5EF4-FFF2-40B4-BE49-F238E27FC236}">
                    <a16:creationId xmlns:a16="http://schemas.microsoft.com/office/drawing/2014/main" id="{8A183F73-E3B5-5841-32C0-A0A21F052579}"/>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grpSp>
          <p:nvGrpSpPr>
            <p:cNvPr id="188" name="object 38">
              <a:extLst>
                <a:ext uri="{FF2B5EF4-FFF2-40B4-BE49-F238E27FC236}">
                  <a16:creationId xmlns:a16="http://schemas.microsoft.com/office/drawing/2014/main" id="{E801EDAA-18B2-30DD-48F8-05B5670DE3F4}"/>
                </a:ext>
              </a:extLst>
            </p:cNvPr>
            <p:cNvGrpSpPr/>
            <p:nvPr/>
          </p:nvGrpSpPr>
          <p:grpSpPr>
            <a:xfrm>
              <a:off x="6380988" y="1933955"/>
              <a:ext cx="2950845" cy="1169035"/>
              <a:chOff x="6380988" y="1933955"/>
              <a:chExt cx="2950845" cy="1169035"/>
            </a:xfrm>
          </p:grpSpPr>
          <p:sp>
            <p:nvSpPr>
              <p:cNvPr id="189" name="object 39">
                <a:extLst>
                  <a:ext uri="{FF2B5EF4-FFF2-40B4-BE49-F238E27FC236}">
                    <a16:creationId xmlns:a16="http://schemas.microsoft.com/office/drawing/2014/main" id="{15255BBC-89B4-25BE-9B8B-B1CC14A57601}"/>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190" name="object 40">
                <a:extLst>
                  <a:ext uri="{FF2B5EF4-FFF2-40B4-BE49-F238E27FC236}">
                    <a16:creationId xmlns:a16="http://schemas.microsoft.com/office/drawing/2014/main" id="{CED6E4CB-C5CE-02EC-5A27-72314C47E898}"/>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pPr algn="ctr"/>
                <a:r>
                  <a:rPr lang="en-ID" sz="2000" spc="-20" dirty="0">
                    <a:solidFill>
                      <a:srgbClr val="FFFFFF"/>
                    </a:solidFill>
                    <a:latin typeface="Abadi" panose="020B0604020104020204" pitchFamily="34" charset="0"/>
                    <a:cs typeface="Carlito"/>
                  </a:rPr>
                  <a:t>Score </a:t>
                </a:r>
                <a:r>
                  <a:rPr lang="en-ID" sz="2000" dirty="0">
                    <a:solidFill>
                      <a:srgbClr val="FFFFFF"/>
                    </a:solidFill>
                    <a:latin typeface="Abadi" panose="020B0604020104020204" pitchFamily="34" charset="0"/>
                    <a:cs typeface="Carlito"/>
                  </a:rPr>
                  <a:t>models</a:t>
                </a:r>
                <a:r>
                  <a:rPr lang="en-ID" sz="2000" spc="-185" dirty="0">
                    <a:solidFill>
                      <a:srgbClr val="FFFFFF"/>
                    </a:solidFill>
                    <a:latin typeface="Abadi" panose="020B0604020104020204" pitchFamily="34" charset="0"/>
                    <a:cs typeface="Carlito"/>
                  </a:rPr>
                  <a:t> </a:t>
                </a:r>
                <a:r>
                  <a:rPr lang="en-ID" sz="2000" dirty="0">
                    <a:solidFill>
                      <a:srgbClr val="FFFFFF"/>
                    </a:solidFill>
                    <a:latin typeface="Abadi" panose="020B0604020104020204" pitchFamily="34" charset="0"/>
                    <a:cs typeface="Carlito"/>
                  </a:rPr>
                  <a:t>on split </a:t>
                </a:r>
                <a:r>
                  <a:rPr lang="en-ID" sz="2000" spc="-20" dirty="0">
                    <a:solidFill>
                      <a:srgbClr val="FFFFFF"/>
                    </a:solidFill>
                    <a:latin typeface="Abadi" panose="020B0604020104020204" pitchFamily="34" charset="0"/>
                    <a:cs typeface="Carlito"/>
                  </a:rPr>
                  <a:t>test</a:t>
                </a:r>
                <a:r>
                  <a:rPr lang="en-ID" sz="2000" spc="-190" dirty="0">
                    <a:solidFill>
                      <a:srgbClr val="FFFFFF"/>
                    </a:solidFill>
                    <a:latin typeface="Abadi" panose="020B0604020104020204" pitchFamily="34" charset="0"/>
                    <a:cs typeface="Carlito"/>
                  </a:rPr>
                  <a:t> </a:t>
                </a:r>
                <a:r>
                  <a:rPr lang="en-ID" sz="2000" spc="-5" dirty="0">
                    <a:solidFill>
                      <a:srgbClr val="FFFFFF"/>
                    </a:solidFill>
                    <a:latin typeface="Abadi" panose="020B0604020104020204" pitchFamily="34" charset="0"/>
                    <a:cs typeface="Carlito"/>
                  </a:rPr>
                  <a:t>set</a:t>
                </a:r>
                <a:endParaRPr lang="en-ID" sz="2000" dirty="0">
                  <a:latin typeface="Abadi" panose="020B0604020104020204" pitchFamily="34" charset="0"/>
                  <a:cs typeface="Carlito"/>
                </a:endParaRPr>
              </a:p>
            </p:txBody>
          </p:sp>
          <p:sp>
            <p:nvSpPr>
              <p:cNvPr id="191" name="object 41">
                <a:extLst>
                  <a:ext uri="{FF2B5EF4-FFF2-40B4-BE49-F238E27FC236}">
                    <a16:creationId xmlns:a16="http://schemas.microsoft.com/office/drawing/2014/main" id="{F101281A-4B52-3494-5E4A-9FFE9E5E5726}"/>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grpSp>
          <p:nvGrpSpPr>
            <p:cNvPr id="194" name="object 44">
              <a:extLst>
                <a:ext uri="{FF2B5EF4-FFF2-40B4-BE49-F238E27FC236}">
                  <a16:creationId xmlns:a16="http://schemas.microsoft.com/office/drawing/2014/main" id="{1FE6C88C-EA84-D768-E84C-CC4D02E7673E}"/>
                </a:ext>
              </a:extLst>
            </p:cNvPr>
            <p:cNvGrpSpPr/>
            <p:nvPr/>
          </p:nvGrpSpPr>
          <p:grpSpPr>
            <a:xfrm>
              <a:off x="8938259" y="1933955"/>
              <a:ext cx="1938655" cy="1728470"/>
              <a:chOff x="8938259" y="1933955"/>
              <a:chExt cx="1938655" cy="1728470"/>
            </a:xfrm>
          </p:grpSpPr>
          <p:sp>
            <p:nvSpPr>
              <p:cNvPr id="195" name="object 45">
                <a:extLst>
                  <a:ext uri="{FF2B5EF4-FFF2-40B4-BE49-F238E27FC236}">
                    <a16:creationId xmlns:a16="http://schemas.microsoft.com/office/drawing/2014/main" id="{96A6B1EA-ADE2-8AC3-FD4C-0E15633F3B09}"/>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196" name="object 46">
                <a:extLst>
                  <a:ext uri="{FF2B5EF4-FFF2-40B4-BE49-F238E27FC236}">
                    <a16:creationId xmlns:a16="http://schemas.microsoft.com/office/drawing/2014/main" id="{7633E239-AC43-9EBE-CF9F-F69BE2CF3281}"/>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pPr algn="ctr"/>
                <a:r>
                  <a:rPr lang="en-ID" sz="2000" spc="-5" dirty="0">
                    <a:solidFill>
                      <a:srgbClr val="FFFFFF"/>
                    </a:solidFill>
                    <a:latin typeface="Abadi" panose="020B0604020104020204" pitchFamily="34" charset="0"/>
                    <a:cs typeface="Carlito"/>
                  </a:rPr>
                  <a:t>Confusion</a:t>
                </a:r>
                <a:r>
                  <a:rPr lang="en-ID" sz="2000" spc="-170" dirty="0">
                    <a:solidFill>
                      <a:srgbClr val="FFFFFF"/>
                    </a:solidFill>
                    <a:latin typeface="Abadi" panose="020B0604020104020204" pitchFamily="34" charset="0"/>
                    <a:cs typeface="Carlito"/>
                  </a:rPr>
                  <a:t> </a:t>
                </a:r>
                <a:r>
                  <a:rPr lang="en-ID" sz="2000" spc="-5" dirty="0">
                    <a:solidFill>
                      <a:srgbClr val="FFFFFF"/>
                    </a:solidFill>
                    <a:latin typeface="Abadi" panose="020B0604020104020204" pitchFamily="34" charset="0"/>
                    <a:cs typeface="Carlito"/>
                  </a:rPr>
                  <a:t>Matrix </a:t>
                </a:r>
                <a:r>
                  <a:rPr lang="en-ID" sz="2000" spc="-25" dirty="0">
                    <a:solidFill>
                      <a:srgbClr val="FFFFFF"/>
                    </a:solidFill>
                    <a:latin typeface="Abadi" panose="020B0604020104020204" pitchFamily="34" charset="0"/>
                    <a:cs typeface="Carlito"/>
                  </a:rPr>
                  <a:t>for </a:t>
                </a:r>
                <a:r>
                  <a:rPr lang="en-ID" sz="2000" dirty="0">
                    <a:solidFill>
                      <a:srgbClr val="FFFFFF"/>
                    </a:solidFill>
                    <a:latin typeface="Abadi" panose="020B0604020104020204" pitchFamily="34" charset="0"/>
                    <a:cs typeface="Carlito"/>
                  </a:rPr>
                  <a:t>all</a:t>
                </a:r>
                <a:r>
                  <a:rPr lang="en-ID" sz="2000" spc="-165" dirty="0">
                    <a:solidFill>
                      <a:srgbClr val="FFFFFF"/>
                    </a:solidFill>
                    <a:latin typeface="Abadi" panose="020B0604020104020204" pitchFamily="34" charset="0"/>
                    <a:cs typeface="Carlito"/>
                  </a:rPr>
                  <a:t> </a:t>
                </a:r>
                <a:r>
                  <a:rPr lang="en-ID" sz="2000" dirty="0">
                    <a:solidFill>
                      <a:srgbClr val="FFFFFF"/>
                    </a:solidFill>
                    <a:latin typeface="Abadi" panose="020B0604020104020204" pitchFamily="34" charset="0"/>
                    <a:cs typeface="Carlito"/>
                  </a:rPr>
                  <a:t>models</a:t>
                </a:r>
                <a:endParaRPr lang="en-ID" sz="2000" dirty="0">
                  <a:latin typeface="Abadi" panose="020B0604020104020204" pitchFamily="34" charset="0"/>
                  <a:cs typeface="Carlito"/>
                </a:endParaRPr>
              </a:p>
            </p:txBody>
          </p:sp>
          <p:sp>
            <p:nvSpPr>
              <p:cNvPr id="197" name="object 47">
                <a:extLst>
                  <a:ext uri="{FF2B5EF4-FFF2-40B4-BE49-F238E27FC236}">
                    <a16:creationId xmlns:a16="http://schemas.microsoft.com/office/drawing/2014/main" id="{722C96F7-2D7A-69C0-9774-BD4294904592}"/>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grpSp>
          <p:nvGrpSpPr>
            <p:cNvPr id="200" name="object 50">
              <a:extLst>
                <a:ext uri="{FF2B5EF4-FFF2-40B4-BE49-F238E27FC236}">
                  <a16:creationId xmlns:a16="http://schemas.microsoft.com/office/drawing/2014/main" id="{64FD0CAC-400A-1607-509E-71E1E979BA9B}"/>
                </a:ext>
              </a:extLst>
            </p:cNvPr>
            <p:cNvGrpSpPr/>
            <p:nvPr/>
          </p:nvGrpSpPr>
          <p:grpSpPr>
            <a:xfrm>
              <a:off x="8938259" y="3375659"/>
              <a:ext cx="1938655" cy="1170305"/>
              <a:chOff x="8938259" y="3375659"/>
              <a:chExt cx="1938655" cy="1170305"/>
            </a:xfrm>
          </p:grpSpPr>
          <p:sp>
            <p:nvSpPr>
              <p:cNvPr id="201" name="object 51">
                <a:extLst>
                  <a:ext uri="{FF2B5EF4-FFF2-40B4-BE49-F238E27FC236}">
                    <a16:creationId xmlns:a16="http://schemas.microsoft.com/office/drawing/2014/main" id="{29DE90AC-6423-68EF-5844-8E30C6E82D3D}"/>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pPr algn="ctr"/>
                <a:r>
                  <a:rPr lang="en-US" dirty="0" err="1">
                    <a:solidFill>
                      <a:srgbClr val="FFFFFF"/>
                    </a:solidFill>
                    <a:latin typeface="Abadi" panose="020B0604020104020204" pitchFamily="34" charset="0"/>
                    <a:cs typeface="Carlito"/>
                  </a:rPr>
                  <a:t>Barplot</a:t>
                </a:r>
                <a:r>
                  <a:rPr lang="en-US" dirty="0">
                    <a:solidFill>
                      <a:srgbClr val="FFFFFF"/>
                    </a:solidFill>
                    <a:latin typeface="Abadi" panose="020B0604020104020204" pitchFamily="34" charset="0"/>
                    <a:cs typeface="Carlito"/>
                  </a:rPr>
                  <a:t> </a:t>
                </a:r>
                <a:r>
                  <a:rPr lang="en-US" spc="-5" dirty="0">
                    <a:solidFill>
                      <a:srgbClr val="FFFFFF"/>
                    </a:solidFill>
                    <a:latin typeface="Abadi" panose="020B0604020104020204" pitchFamily="34" charset="0"/>
                    <a:cs typeface="Carlito"/>
                  </a:rPr>
                  <a:t>to</a:t>
                </a:r>
                <a:r>
                  <a:rPr lang="en-US" spc="-155" dirty="0">
                    <a:solidFill>
                      <a:srgbClr val="FFFFFF"/>
                    </a:solidFill>
                    <a:latin typeface="Abadi" panose="020B0604020104020204" pitchFamily="34" charset="0"/>
                    <a:cs typeface="Carlito"/>
                  </a:rPr>
                  <a:t> </a:t>
                </a:r>
                <a:r>
                  <a:rPr lang="en-US" spc="-20" dirty="0">
                    <a:solidFill>
                      <a:srgbClr val="FFFFFF"/>
                    </a:solidFill>
                    <a:latin typeface="Abadi" panose="020B0604020104020204" pitchFamily="34" charset="0"/>
                    <a:cs typeface="Carlito"/>
                  </a:rPr>
                  <a:t>compare  </a:t>
                </a:r>
                <a:r>
                  <a:rPr lang="en-US" spc="-10" dirty="0">
                    <a:solidFill>
                      <a:srgbClr val="FFFFFF"/>
                    </a:solidFill>
                    <a:latin typeface="Abadi" panose="020B0604020104020204" pitchFamily="34" charset="0"/>
                    <a:cs typeface="Carlito"/>
                  </a:rPr>
                  <a:t>scores </a:t>
                </a:r>
                <a:r>
                  <a:rPr lang="en-US" dirty="0">
                    <a:solidFill>
                      <a:srgbClr val="FFFFFF"/>
                    </a:solidFill>
                    <a:latin typeface="Abadi" panose="020B0604020104020204" pitchFamily="34" charset="0"/>
                    <a:cs typeface="Carlito"/>
                  </a:rPr>
                  <a:t>of</a:t>
                </a:r>
                <a:r>
                  <a:rPr lang="en-US" spc="-150" dirty="0">
                    <a:solidFill>
                      <a:srgbClr val="FFFFFF"/>
                    </a:solidFill>
                    <a:latin typeface="Abadi" panose="020B0604020104020204" pitchFamily="34" charset="0"/>
                    <a:cs typeface="Carlito"/>
                  </a:rPr>
                  <a:t> </a:t>
                </a:r>
                <a:r>
                  <a:rPr lang="en-US" dirty="0">
                    <a:solidFill>
                      <a:srgbClr val="FFFFFF"/>
                    </a:solidFill>
                    <a:latin typeface="Abadi" panose="020B0604020104020204" pitchFamily="34" charset="0"/>
                    <a:cs typeface="Carlito"/>
                  </a:rPr>
                  <a:t>models</a:t>
                </a:r>
                <a:endParaRPr lang="en-US" dirty="0">
                  <a:latin typeface="Abadi" panose="020B0604020104020204" pitchFamily="34" charset="0"/>
                  <a:cs typeface="Carlito"/>
                </a:endParaRPr>
              </a:p>
              <a:p>
                <a:pPr algn="ctr"/>
                <a:endParaRPr dirty="0">
                  <a:latin typeface="Abadi" panose="020B0604020104020204" pitchFamily="34" charset="0"/>
                </a:endParaRPr>
              </a:p>
            </p:txBody>
          </p:sp>
          <p:sp>
            <p:nvSpPr>
              <p:cNvPr id="202" name="object 52">
                <a:extLst>
                  <a:ext uri="{FF2B5EF4-FFF2-40B4-BE49-F238E27FC236}">
                    <a16:creationId xmlns:a16="http://schemas.microsoft.com/office/drawing/2014/main" id="{EA9ADB84-F642-989C-C92D-A27B3E3726EE}"/>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grpSp>
      <p:pic>
        <p:nvPicPr>
          <p:cNvPr id="205" name="Picture 204">
            <a:extLst>
              <a:ext uri="{FF2B5EF4-FFF2-40B4-BE49-F238E27FC236}">
                <a16:creationId xmlns:a16="http://schemas.microsoft.com/office/drawing/2014/main" id="{F5076C55-1999-AE30-E489-24FC45173F6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
        <p:nvSpPr>
          <p:cNvPr id="7" name="TextBox 6">
            <a:extLst>
              <a:ext uri="{FF2B5EF4-FFF2-40B4-BE49-F238E27FC236}">
                <a16:creationId xmlns:a16="http://schemas.microsoft.com/office/drawing/2014/main" id="{E0DF33B6-6EBE-39DD-1473-A5FF1E63DE79}"/>
              </a:ext>
            </a:extLst>
          </p:cNvPr>
          <p:cNvSpPr txBox="1"/>
          <p:nvPr/>
        </p:nvSpPr>
        <p:spPr>
          <a:xfrm>
            <a:off x="5364476" y="5536536"/>
            <a:ext cx="5762328" cy="1336263"/>
          </a:xfrm>
          <a:prstGeom prst="rect">
            <a:avLst/>
          </a:prstGeom>
          <a:noFill/>
        </p:spPr>
        <p:txBody>
          <a:bodyPr wrap="square">
            <a:spAutoFit/>
          </a:bodyPr>
          <a:lstStyle/>
          <a:p>
            <a:pPr marL="12700">
              <a:lnSpc>
                <a:spcPct val="100000"/>
              </a:lnSpc>
              <a:spcBef>
                <a:spcPts val="105"/>
              </a:spcBef>
            </a:pPr>
            <a:r>
              <a:rPr lang="en-US" sz="1600" u="heavy" dirty="0">
                <a:solidFill>
                  <a:srgbClr val="404040"/>
                </a:solidFill>
                <a:uFill>
                  <a:solidFill>
                    <a:srgbClr val="404040"/>
                  </a:solidFill>
                </a:uFill>
                <a:latin typeface="Carlito"/>
                <a:cs typeface="Carlito"/>
              </a:rPr>
              <a:t>GitHub</a:t>
            </a:r>
            <a:r>
              <a:rPr lang="en-US" sz="1600" u="heavy" spc="-95" dirty="0">
                <a:solidFill>
                  <a:srgbClr val="404040"/>
                </a:solidFill>
                <a:uFill>
                  <a:solidFill>
                    <a:srgbClr val="404040"/>
                  </a:solidFill>
                </a:uFill>
                <a:latin typeface="Carlito"/>
                <a:cs typeface="Carlito"/>
              </a:rPr>
              <a:t> </a:t>
            </a:r>
            <a:r>
              <a:rPr lang="en-US" sz="1600" u="heavy" spc="-5" dirty="0">
                <a:solidFill>
                  <a:srgbClr val="404040"/>
                </a:solidFill>
                <a:uFill>
                  <a:solidFill>
                    <a:srgbClr val="404040"/>
                  </a:solidFill>
                </a:uFill>
                <a:latin typeface="Carlito"/>
                <a:cs typeface="Carlito"/>
              </a:rPr>
              <a:t>url:</a:t>
            </a:r>
          </a:p>
          <a:p>
            <a:pPr marL="12700">
              <a:lnSpc>
                <a:spcPct val="100000"/>
              </a:lnSpc>
              <a:spcBef>
                <a:spcPts val="105"/>
              </a:spcBef>
            </a:pPr>
            <a:r>
              <a:rPr lang="en-US" sz="1600" dirty="0">
                <a:latin typeface="Carlito"/>
                <a:cs typeface="Carlito"/>
                <a:hlinkClick r:id="rId5"/>
              </a:rPr>
              <a:t>https://github.com/navassherif98/IBM_Data_Science_Professional_Certification/blob/master/10.Applied_Data_Science_Capstone/Week%204%20Predictive%20Analysis%20(Classification)/Machine%20Learning%20Prediction.ipynb</a:t>
            </a:r>
            <a:endParaRPr lang="en-US" sz="1600" dirty="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907171" y="5588286"/>
            <a:ext cx="10378440" cy="1269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5080" indent="0" algn="just">
              <a:lnSpc>
                <a:spcPct val="100000"/>
              </a:lnSpc>
              <a:spcBef>
                <a:spcPts val="100"/>
              </a:spcBef>
              <a:buNone/>
            </a:pPr>
            <a:r>
              <a:rPr lang="en-US" sz="2000" spc="-5" dirty="0">
                <a:solidFill>
                  <a:schemeClr val="tx1"/>
                </a:solidFill>
                <a:latin typeface="Abadi" panose="020B0604020104020204" pitchFamily="34" charset="0"/>
                <a:cs typeface="Carlito"/>
              </a:rPr>
              <a:t>This is </a:t>
            </a:r>
            <a:r>
              <a:rPr lang="en-US" sz="2000" dirty="0">
                <a:solidFill>
                  <a:schemeClr val="tx1"/>
                </a:solidFill>
                <a:latin typeface="Abadi" panose="020B0604020104020204" pitchFamily="34" charset="0"/>
                <a:cs typeface="Carlito"/>
              </a:rPr>
              <a:t>a </a:t>
            </a:r>
            <a:r>
              <a:rPr lang="en-US" sz="2000" spc="-20" dirty="0">
                <a:solidFill>
                  <a:schemeClr val="tx1"/>
                </a:solidFill>
                <a:latin typeface="Abadi" panose="020B0604020104020204" pitchFamily="34" charset="0"/>
                <a:cs typeface="Carlito"/>
              </a:rPr>
              <a:t>preview </a:t>
            </a:r>
            <a:r>
              <a:rPr lang="en-US" sz="2000" spc="-5" dirty="0">
                <a:solidFill>
                  <a:schemeClr val="tx1"/>
                </a:solidFill>
                <a:latin typeface="Abadi" panose="020B0604020104020204" pitchFamily="34" charset="0"/>
                <a:cs typeface="Carlito"/>
              </a:rPr>
              <a:t>of </a:t>
            </a:r>
            <a:r>
              <a:rPr lang="en-US" sz="2000" dirty="0">
                <a:solidFill>
                  <a:schemeClr val="tx1"/>
                </a:solidFill>
                <a:latin typeface="Abadi" panose="020B0604020104020204" pitchFamily="34" charset="0"/>
                <a:cs typeface="Carlito"/>
              </a:rPr>
              <a:t>the </a:t>
            </a:r>
            <a:r>
              <a:rPr lang="en-US" sz="2000" spc="-15" dirty="0" err="1">
                <a:solidFill>
                  <a:schemeClr val="tx1"/>
                </a:solidFill>
                <a:latin typeface="Abadi" panose="020B0604020104020204" pitchFamily="34" charset="0"/>
                <a:cs typeface="Carlito"/>
              </a:rPr>
              <a:t>Plotly</a:t>
            </a:r>
            <a:r>
              <a:rPr lang="en-US" sz="2000" spc="-15" dirty="0">
                <a:solidFill>
                  <a:schemeClr val="tx1"/>
                </a:solidFill>
                <a:latin typeface="Abadi" panose="020B0604020104020204" pitchFamily="34" charset="0"/>
                <a:cs typeface="Carlito"/>
              </a:rPr>
              <a:t> dashboard. </a:t>
            </a:r>
            <a:r>
              <a:rPr lang="en-US" sz="2000" spc="-5" dirty="0">
                <a:solidFill>
                  <a:schemeClr val="tx1"/>
                </a:solidFill>
                <a:latin typeface="Abadi" panose="020B0604020104020204" pitchFamily="34" charset="0"/>
                <a:cs typeface="Carlito"/>
              </a:rPr>
              <a:t>The </a:t>
            </a:r>
            <a:r>
              <a:rPr lang="en-US" sz="2000" spc="-20" dirty="0">
                <a:solidFill>
                  <a:schemeClr val="tx1"/>
                </a:solidFill>
                <a:latin typeface="Abadi" panose="020B0604020104020204" pitchFamily="34" charset="0"/>
                <a:cs typeface="Carlito"/>
              </a:rPr>
              <a:t>following </a:t>
            </a:r>
            <a:r>
              <a:rPr lang="en-US" sz="2000" spc="-5" dirty="0">
                <a:solidFill>
                  <a:schemeClr val="tx1"/>
                </a:solidFill>
                <a:latin typeface="Abadi" panose="020B0604020104020204" pitchFamily="34" charset="0"/>
                <a:cs typeface="Carlito"/>
              </a:rPr>
              <a:t>sides will show </a:t>
            </a:r>
            <a:r>
              <a:rPr lang="en-US" sz="2000" dirty="0">
                <a:solidFill>
                  <a:schemeClr val="tx1"/>
                </a:solidFill>
                <a:latin typeface="Abadi" panose="020B0604020104020204" pitchFamily="34" charset="0"/>
                <a:cs typeface="Carlito"/>
              </a:rPr>
              <a:t>the </a:t>
            </a:r>
            <a:r>
              <a:rPr lang="en-US" sz="2000" spc="-15" dirty="0">
                <a:solidFill>
                  <a:schemeClr val="tx1"/>
                </a:solidFill>
                <a:latin typeface="Abadi" panose="020B0604020104020204" pitchFamily="34" charset="0"/>
                <a:cs typeface="Carlito"/>
              </a:rPr>
              <a:t>results </a:t>
            </a:r>
            <a:r>
              <a:rPr lang="en-US" sz="2000" spc="-5" dirty="0">
                <a:solidFill>
                  <a:schemeClr val="tx1"/>
                </a:solidFill>
                <a:latin typeface="Abadi" panose="020B0604020104020204" pitchFamily="34" charset="0"/>
                <a:cs typeface="Carlito"/>
              </a:rPr>
              <a:t>of </a:t>
            </a:r>
            <a:r>
              <a:rPr lang="en-US" sz="2000" spc="-20" dirty="0">
                <a:solidFill>
                  <a:schemeClr val="tx1"/>
                </a:solidFill>
                <a:latin typeface="Abadi" panose="020B0604020104020204" pitchFamily="34" charset="0"/>
                <a:cs typeface="Carlito"/>
              </a:rPr>
              <a:t>EDA </a:t>
            </a:r>
            <a:r>
              <a:rPr lang="en-US" sz="2000" spc="-5" dirty="0">
                <a:solidFill>
                  <a:schemeClr val="tx1"/>
                </a:solidFill>
                <a:latin typeface="Abadi" panose="020B0604020104020204" pitchFamily="34" charset="0"/>
                <a:cs typeface="Carlito"/>
              </a:rPr>
              <a:t>with </a:t>
            </a:r>
            <a:r>
              <a:rPr lang="en-US" sz="2000" spc="-20" dirty="0">
                <a:solidFill>
                  <a:schemeClr val="tx1"/>
                </a:solidFill>
                <a:latin typeface="Abadi" panose="020B0604020104020204" pitchFamily="34" charset="0"/>
                <a:cs typeface="Carlito"/>
              </a:rPr>
              <a:t>visualization, EDA </a:t>
            </a:r>
            <a:r>
              <a:rPr lang="en-US" sz="2000" spc="-5" dirty="0">
                <a:solidFill>
                  <a:schemeClr val="tx1"/>
                </a:solidFill>
                <a:latin typeface="Abadi" panose="020B0604020104020204" pitchFamily="34" charset="0"/>
                <a:cs typeface="Carlito"/>
              </a:rPr>
              <a:t>with </a:t>
            </a:r>
            <a:r>
              <a:rPr lang="en-US" sz="2000" dirty="0">
                <a:solidFill>
                  <a:schemeClr val="tx1"/>
                </a:solidFill>
                <a:latin typeface="Abadi" panose="020B0604020104020204" pitchFamily="34" charset="0"/>
                <a:cs typeface="Carlito"/>
              </a:rPr>
              <a:t>SQL, </a:t>
            </a:r>
            <a:r>
              <a:rPr lang="en-US" sz="2000" spc="-25" dirty="0">
                <a:solidFill>
                  <a:schemeClr val="tx1"/>
                </a:solidFill>
                <a:latin typeface="Abadi" panose="020B0604020104020204" pitchFamily="34" charset="0"/>
                <a:cs typeface="Carlito"/>
              </a:rPr>
              <a:t>Interactive </a:t>
            </a:r>
            <a:r>
              <a:rPr lang="en-US" sz="2000" dirty="0">
                <a:solidFill>
                  <a:schemeClr val="tx1"/>
                </a:solidFill>
                <a:latin typeface="Abadi" panose="020B0604020104020204" pitchFamily="34" charset="0"/>
                <a:cs typeface="Carlito"/>
              </a:rPr>
              <a:t>Map </a:t>
            </a:r>
            <a:r>
              <a:rPr lang="en-US" sz="2000" spc="-5" dirty="0">
                <a:solidFill>
                  <a:schemeClr val="tx1"/>
                </a:solidFill>
                <a:latin typeface="Abadi" panose="020B0604020104020204" pitchFamily="34" charset="0"/>
                <a:cs typeface="Carlito"/>
              </a:rPr>
              <a:t>with </a:t>
            </a:r>
            <a:r>
              <a:rPr lang="en-US" sz="2000" spc="-20" dirty="0">
                <a:solidFill>
                  <a:schemeClr val="tx1"/>
                </a:solidFill>
                <a:latin typeface="Abadi" panose="020B0604020104020204" pitchFamily="34" charset="0"/>
                <a:cs typeface="Carlito"/>
              </a:rPr>
              <a:t>Folium, </a:t>
            </a:r>
            <a:r>
              <a:rPr lang="en-US" sz="2000" dirty="0">
                <a:solidFill>
                  <a:schemeClr val="tx1"/>
                </a:solidFill>
                <a:latin typeface="Abadi" panose="020B0604020104020204" pitchFamily="34" charset="0"/>
                <a:cs typeface="Carlito"/>
              </a:rPr>
              <a:t>and </a:t>
            </a:r>
            <a:r>
              <a:rPr lang="en-US" sz="2000" spc="-10" dirty="0">
                <a:solidFill>
                  <a:schemeClr val="tx1"/>
                </a:solidFill>
                <a:latin typeface="Abadi" panose="020B0604020104020204" pitchFamily="34" charset="0"/>
                <a:cs typeface="Carlito"/>
              </a:rPr>
              <a:t>finally </a:t>
            </a:r>
            <a:r>
              <a:rPr lang="en-US" sz="2000" dirty="0">
                <a:solidFill>
                  <a:schemeClr val="tx1"/>
                </a:solidFill>
                <a:latin typeface="Abadi" panose="020B0604020104020204" pitchFamily="34" charset="0"/>
                <a:cs typeface="Carlito"/>
              </a:rPr>
              <a:t>the </a:t>
            </a:r>
            <a:r>
              <a:rPr lang="en-US" sz="2000" spc="-15" dirty="0">
                <a:solidFill>
                  <a:schemeClr val="tx1"/>
                </a:solidFill>
                <a:latin typeface="Abadi" panose="020B0604020104020204" pitchFamily="34" charset="0"/>
                <a:cs typeface="Carlito"/>
              </a:rPr>
              <a:t>results </a:t>
            </a:r>
            <a:r>
              <a:rPr lang="en-US" sz="2000" spc="-5" dirty="0">
                <a:solidFill>
                  <a:schemeClr val="tx1"/>
                </a:solidFill>
                <a:latin typeface="Abadi" panose="020B0604020104020204" pitchFamily="34" charset="0"/>
                <a:cs typeface="Carlito"/>
              </a:rPr>
              <a:t>of our </a:t>
            </a:r>
            <a:r>
              <a:rPr lang="en-US" sz="2000" dirty="0">
                <a:solidFill>
                  <a:schemeClr val="tx1"/>
                </a:solidFill>
                <a:latin typeface="Abadi" panose="020B0604020104020204" pitchFamily="34" charset="0"/>
                <a:cs typeface="Carlito"/>
              </a:rPr>
              <a:t>model </a:t>
            </a:r>
            <a:r>
              <a:rPr lang="en-US" sz="2000" spc="-5" dirty="0">
                <a:solidFill>
                  <a:schemeClr val="tx1"/>
                </a:solidFill>
                <a:latin typeface="Abadi" panose="020B0604020104020204" pitchFamily="34" charset="0"/>
                <a:cs typeface="Carlito"/>
              </a:rPr>
              <a:t>with </a:t>
            </a:r>
            <a:r>
              <a:rPr lang="en-US" sz="2000" dirty="0">
                <a:solidFill>
                  <a:schemeClr val="tx1"/>
                </a:solidFill>
                <a:latin typeface="Abadi" panose="020B0604020104020204" pitchFamily="34" charset="0"/>
                <a:cs typeface="Carlito"/>
              </a:rPr>
              <a:t>about 83%</a:t>
            </a:r>
            <a:r>
              <a:rPr lang="en-US" sz="2000" spc="-5" dirty="0">
                <a:solidFill>
                  <a:schemeClr val="tx1"/>
                </a:solidFill>
                <a:latin typeface="Abadi" panose="020B0604020104020204" pitchFamily="34" charset="0"/>
                <a:cs typeface="Carlito"/>
              </a:rPr>
              <a:t> </a:t>
            </a:r>
            <a:r>
              <a:rPr lang="en-US" sz="2000" spc="-45" dirty="0">
                <a:solidFill>
                  <a:schemeClr val="tx1"/>
                </a:solidFill>
                <a:latin typeface="Abadi" panose="020B0604020104020204" pitchFamily="34" charset="0"/>
                <a:cs typeface="Carlito"/>
              </a:rPr>
              <a:t>accuracy for LR and SVM, </a:t>
            </a:r>
            <a:r>
              <a:rPr lang="en-GB" sz="2000" dirty="0">
                <a:solidFill>
                  <a:schemeClr val="tx1"/>
                </a:solidFill>
                <a:latin typeface="Abadi" panose="020B0604020104020204" pitchFamily="34" charset="0"/>
              </a:rPr>
              <a:t>94.44% for DT, and 88% for KNN.</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7FE6AEE8-1C2F-E02C-19FD-C8C63EDC9C18}"/>
              </a:ext>
            </a:extLst>
          </p:cNvPr>
          <p:cNvPicPr>
            <a:picLocks noChangeAspect="1"/>
          </p:cNvPicPr>
          <p:nvPr/>
        </p:nvPicPr>
        <p:blipFill>
          <a:blip r:embed="rId4"/>
          <a:stretch>
            <a:fillRect/>
          </a:stretch>
        </p:blipFill>
        <p:spPr>
          <a:xfrm>
            <a:off x="2738730" y="1428196"/>
            <a:ext cx="6947136" cy="400160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a:extLst>
              <a:ext uri="{FF2B5EF4-FFF2-40B4-BE49-F238E27FC236}">
                <a16:creationId xmlns:a16="http://schemas.microsoft.com/office/drawing/2014/main" id="{B9C11C32-D17E-9B2C-E66C-864394D6C6C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pic>
        <p:nvPicPr>
          <p:cNvPr id="3" name="Picture 2">
            <a:extLst>
              <a:ext uri="{FF2B5EF4-FFF2-40B4-BE49-F238E27FC236}">
                <a16:creationId xmlns:a16="http://schemas.microsoft.com/office/drawing/2014/main" id="{9CB8F88A-F55C-16D8-B15C-5D4F0F603A5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E0A31E4-3919-1388-6944-ADC3C64E8D36}"/>
              </a:ext>
            </a:extLst>
          </p:cNvPr>
          <p:cNvSpPr>
            <a:spLocks noGrp="1"/>
          </p:cNvSpPr>
          <p:nvPr>
            <p:ph sz="half" idx="1"/>
          </p:nvPr>
        </p:nvSpPr>
        <p:spPr>
          <a:xfrm>
            <a:off x="838200" y="1334164"/>
            <a:ext cx="5181600" cy="5432395"/>
          </a:xfrm>
        </p:spPr>
        <p:txBody>
          <a:bodyPr/>
          <a:lstStyle/>
          <a:p>
            <a:r>
              <a:rPr lang="en-GB" sz="1800" dirty="0">
                <a:latin typeface="Abadi" panose="020B0604020104020204" pitchFamily="34" charset="0"/>
              </a:rPr>
              <a:t>The scatter plot of Launch Site vs. Flight Number shows that:</a:t>
            </a:r>
          </a:p>
          <a:p>
            <a:pPr marL="342900" indent="-342900">
              <a:buFont typeface="+mj-lt"/>
              <a:buAutoNum type="arabicPeriod"/>
            </a:pPr>
            <a:r>
              <a:rPr lang="en-GB" sz="1600" dirty="0">
                <a:latin typeface="Abadi" panose="020B0604020104020204" pitchFamily="34" charset="0"/>
              </a:rPr>
              <a:t>As the number of flights increases, the rate of success at a launch site increases. </a:t>
            </a:r>
          </a:p>
          <a:p>
            <a:pPr marL="342900" indent="-342900">
              <a:buFont typeface="+mj-lt"/>
              <a:buAutoNum type="arabicPeriod"/>
            </a:pPr>
            <a:r>
              <a:rPr lang="en-GB" sz="1600" dirty="0">
                <a:latin typeface="Abadi" panose="020B0604020104020204" pitchFamily="34" charset="0"/>
              </a:rPr>
              <a:t>Most of the early flights (flight numbers &lt; 30) were launched from CCAFS SLC 40, and were generally unsuccessful. </a:t>
            </a:r>
          </a:p>
          <a:p>
            <a:pPr marL="342900" indent="-342900">
              <a:buFont typeface="+mj-lt"/>
              <a:buAutoNum type="arabicPeriod"/>
            </a:pPr>
            <a:r>
              <a:rPr lang="en-GB" sz="1600" dirty="0">
                <a:latin typeface="Abadi" panose="020B0604020104020204" pitchFamily="34" charset="0"/>
              </a:rPr>
              <a:t>The flights from VAFB SLC 4E also show this trend, that earlier flights were less successful.</a:t>
            </a:r>
          </a:p>
          <a:p>
            <a:pPr marL="342900" indent="-342900">
              <a:buFont typeface="+mj-lt"/>
              <a:buAutoNum type="arabicPeriod"/>
            </a:pPr>
            <a:r>
              <a:rPr lang="en-GB" sz="1600" dirty="0">
                <a:latin typeface="Abadi" panose="020B0604020104020204" pitchFamily="34" charset="0"/>
              </a:rPr>
              <a:t>No early flights were launched from KSC LC 39A, so the launches from this site are more successful.</a:t>
            </a:r>
          </a:p>
          <a:p>
            <a:pPr marL="342900" indent="-342900">
              <a:buFont typeface="+mj-lt"/>
              <a:buAutoNum type="arabicPeriod"/>
            </a:pPr>
            <a:r>
              <a:rPr lang="en-GB" sz="1600" dirty="0">
                <a:latin typeface="Abadi" panose="020B0604020104020204" pitchFamily="34" charset="0"/>
              </a:rPr>
              <a:t>Above a flight number of around 30, there are significantly more successful landings (Class = 1).</a:t>
            </a:r>
          </a:p>
          <a:p>
            <a:pPr marL="285750" indent="-285750" algn="just"/>
            <a:r>
              <a:rPr lang="en-US" sz="1800" spc="-20" dirty="0">
                <a:latin typeface="Abadi" panose="020B0604020104020204" pitchFamily="34" charset="0"/>
                <a:cs typeface="Carlito"/>
              </a:rPr>
              <a:t>Graphic </a:t>
            </a:r>
            <a:r>
              <a:rPr lang="en-US" sz="1800" spc="-10" dirty="0">
                <a:latin typeface="Abadi" panose="020B0604020104020204" pitchFamily="34" charset="0"/>
                <a:cs typeface="Carlito"/>
              </a:rPr>
              <a:t>suggests </a:t>
            </a:r>
            <a:r>
              <a:rPr lang="en-US" sz="1800" spc="-5" dirty="0">
                <a:latin typeface="Abadi" panose="020B0604020104020204" pitchFamily="34" charset="0"/>
                <a:cs typeface="Carlito"/>
              </a:rPr>
              <a:t>an </a:t>
            </a:r>
            <a:r>
              <a:rPr lang="en-US" sz="1800" spc="-20" dirty="0">
                <a:latin typeface="Abadi" panose="020B0604020104020204" pitchFamily="34" charset="0"/>
                <a:cs typeface="Carlito"/>
              </a:rPr>
              <a:t>increase </a:t>
            </a:r>
            <a:r>
              <a:rPr lang="en-US" sz="1800" dirty="0">
                <a:latin typeface="Abadi" panose="020B0604020104020204" pitchFamily="34" charset="0"/>
                <a:cs typeface="Carlito"/>
              </a:rPr>
              <a:t>in </a:t>
            </a:r>
            <a:r>
              <a:rPr lang="en-US" sz="1800" spc="-15" dirty="0">
                <a:latin typeface="Abadi" panose="020B0604020104020204" pitchFamily="34" charset="0"/>
                <a:cs typeface="Carlito"/>
              </a:rPr>
              <a:t>success </a:t>
            </a:r>
            <a:r>
              <a:rPr lang="en-US" sz="1800" spc="-40" dirty="0">
                <a:latin typeface="Abadi" panose="020B0604020104020204" pitchFamily="34" charset="0"/>
                <a:cs typeface="Carlito"/>
              </a:rPr>
              <a:t>rate </a:t>
            </a:r>
            <a:r>
              <a:rPr lang="en-US" sz="1800" spc="-20" dirty="0">
                <a:latin typeface="Abadi" panose="020B0604020104020204" pitchFamily="34" charset="0"/>
                <a:cs typeface="Carlito"/>
              </a:rPr>
              <a:t>over </a:t>
            </a:r>
            <a:r>
              <a:rPr lang="en-US" sz="1800" spc="-5" dirty="0">
                <a:latin typeface="Abadi" panose="020B0604020104020204" pitchFamily="34" charset="0"/>
                <a:cs typeface="Carlito"/>
              </a:rPr>
              <a:t>time </a:t>
            </a:r>
            <a:r>
              <a:rPr lang="en-US" sz="1800" spc="-20" dirty="0">
                <a:latin typeface="Abadi" panose="020B0604020104020204" pitchFamily="34" charset="0"/>
                <a:cs typeface="Carlito"/>
              </a:rPr>
              <a:t>(indicated </a:t>
            </a:r>
            <a:r>
              <a:rPr lang="en-US" sz="1800" dirty="0">
                <a:latin typeface="Abadi" panose="020B0604020104020204" pitchFamily="34" charset="0"/>
                <a:cs typeface="Carlito"/>
              </a:rPr>
              <a:t>in </a:t>
            </a:r>
            <a:r>
              <a:rPr lang="en-US" sz="1800" spc="-10" dirty="0">
                <a:latin typeface="Abadi" panose="020B0604020104020204" pitchFamily="34" charset="0"/>
                <a:cs typeface="Carlito"/>
              </a:rPr>
              <a:t>Flight </a:t>
            </a:r>
            <a:r>
              <a:rPr lang="en-US" sz="1800" spc="-5" dirty="0">
                <a:latin typeface="Abadi" panose="020B0604020104020204" pitchFamily="34" charset="0"/>
                <a:cs typeface="Carlito"/>
              </a:rPr>
              <a:t>Number).  </a:t>
            </a:r>
            <a:r>
              <a:rPr lang="en-US" sz="1800" spc="-25" dirty="0">
                <a:latin typeface="Abadi" panose="020B0604020104020204" pitchFamily="34" charset="0"/>
                <a:cs typeface="Carlito"/>
              </a:rPr>
              <a:t>Likely </a:t>
            </a:r>
            <a:r>
              <a:rPr lang="en-US" sz="1800" spc="-5" dirty="0">
                <a:latin typeface="Abadi" panose="020B0604020104020204" pitchFamily="34" charset="0"/>
                <a:cs typeface="Carlito"/>
              </a:rPr>
              <a:t>a big </a:t>
            </a:r>
            <a:r>
              <a:rPr lang="en-US" sz="1800" spc="-25" dirty="0">
                <a:latin typeface="Abadi" panose="020B0604020104020204" pitchFamily="34" charset="0"/>
                <a:cs typeface="Carlito"/>
              </a:rPr>
              <a:t>breakthrough </a:t>
            </a:r>
            <a:r>
              <a:rPr lang="en-US" sz="1800" spc="-20" dirty="0">
                <a:latin typeface="Abadi" panose="020B0604020104020204" pitchFamily="34" charset="0"/>
                <a:cs typeface="Carlito"/>
              </a:rPr>
              <a:t>around </a:t>
            </a:r>
            <a:r>
              <a:rPr lang="en-US" sz="1800" spc="-10" dirty="0">
                <a:latin typeface="Abadi" panose="020B0604020104020204" pitchFamily="34" charset="0"/>
                <a:cs typeface="Carlito"/>
              </a:rPr>
              <a:t>flight </a:t>
            </a:r>
            <a:r>
              <a:rPr lang="en-US" sz="1800" spc="-15" dirty="0">
                <a:latin typeface="Abadi" panose="020B0604020104020204" pitchFamily="34" charset="0"/>
                <a:cs typeface="Carlito"/>
              </a:rPr>
              <a:t>20 </a:t>
            </a:r>
            <a:r>
              <a:rPr lang="en-US" sz="1800" spc="-5" dirty="0">
                <a:latin typeface="Abadi" panose="020B0604020104020204" pitchFamily="34" charset="0"/>
                <a:cs typeface="Carlito"/>
              </a:rPr>
              <a:t>which </a:t>
            </a:r>
            <a:r>
              <a:rPr lang="en-US" sz="1800" spc="-15" dirty="0">
                <a:latin typeface="Abadi" panose="020B0604020104020204" pitchFamily="34" charset="0"/>
                <a:cs typeface="Carlito"/>
              </a:rPr>
              <a:t>significantly </a:t>
            </a:r>
            <a:r>
              <a:rPr lang="en-US" sz="1800" spc="-20" dirty="0">
                <a:latin typeface="Abadi" panose="020B0604020104020204" pitchFamily="34" charset="0"/>
                <a:cs typeface="Carlito"/>
              </a:rPr>
              <a:t>increased the </a:t>
            </a:r>
            <a:r>
              <a:rPr lang="en-US" sz="1800" spc="-15" dirty="0">
                <a:latin typeface="Abadi" panose="020B0604020104020204" pitchFamily="34" charset="0"/>
                <a:cs typeface="Carlito"/>
              </a:rPr>
              <a:t>success </a:t>
            </a:r>
            <a:r>
              <a:rPr lang="en-US" sz="1800" spc="-25" dirty="0">
                <a:latin typeface="Abadi" panose="020B0604020104020204" pitchFamily="34" charset="0"/>
                <a:cs typeface="Carlito"/>
              </a:rPr>
              <a:t>rate.  </a:t>
            </a:r>
            <a:r>
              <a:rPr lang="en-US" sz="1800" spc="-20" dirty="0">
                <a:latin typeface="Abadi" panose="020B0604020104020204" pitchFamily="34" charset="0"/>
                <a:cs typeface="Carlito"/>
              </a:rPr>
              <a:t>CCAFS appears </a:t>
            </a:r>
            <a:r>
              <a:rPr lang="en-US" sz="1800" spc="-15" dirty="0">
                <a:latin typeface="Abadi" panose="020B0604020104020204" pitchFamily="34" charset="0"/>
                <a:cs typeface="Carlito"/>
              </a:rPr>
              <a:t>to </a:t>
            </a:r>
            <a:r>
              <a:rPr lang="en-US" sz="1800" spc="-5" dirty="0">
                <a:latin typeface="Abadi" panose="020B0604020104020204" pitchFamily="34" charset="0"/>
                <a:cs typeface="Carlito"/>
              </a:rPr>
              <a:t>be the main </a:t>
            </a:r>
            <a:r>
              <a:rPr lang="en-US" sz="1800" spc="-10" dirty="0">
                <a:latin typeface="Abadi" panose="020B0604020104020204" pitchFamily="34" charset="0"/>
                <a:cs typeface="Carlito"/>
              </a:rPr>
              <a:t>launch </a:t>
            </a:r>
            <a:r>
              <a:rPr lang="en-US" sz="1800" spc="-15" dirty="0">
                <a:latin typeface="Abadi" panose="020B0604020104020204" pitchFamily="34" charset="0"/>
                <a:cs typeface="Carlito"/>
              </a:rPr>
              <a:t>site </a:t>
            </a:r>
            <a:r>
              <a:rPr lang="en-US" sz="1800" spc="-5" dirty="0">
                <a:latin typeface="Abadi" panose="020B0604020104020204" pitchFamily="34" charset="0"/>
                <a:cs typeface="Carlito"/>
              </a:rPr>
              <a:t>as it has the </a:t>
            </a:r>
            <a:r>
              <a:rPr lang="en-US" sz="1800" spc="-20" dirty="0">
                <a:latin typeface="Abadi" panose="020B0604020104020204" pitchFamily="34" charset="0"/>
                <a:cs typeface="Carlito"/>
              </a:rPr>
              <a:t>most</a:t>
            </a:r>
            <a:r>
              <a:rPr lang="en-US" sz="1800" spc="-90" dirty="0">
                <a:latin typeface="Abadi" panose="020B0604020104020204" pitchFamily="34" charset="0"/>
                <a:cs typeface="Carlito"/>
              </a:rPr>
              <a:t> </a:t>
            </a:r>
            <a:r>
              <a:rPr lang="en-US" sz="1800" spc="-20" dirty="0">
                <a:latin typeface="Abadi" panose="020B0604020104020204" pitchFamily="34" charset="0"/>
                <a:cs typeface="Carlito"/>
              </a:rPr>
              <a:t>volume.</a:t>
            </a:r>
            <a:endParaRPr lang="en-US" sz="1800" dirty="0">
              <a:latin typeface="Abadi" panose="020B0604020104020204" pitchFamily="34" charset="0"/>
              <a:cs typeface="Carlito"/>
            </a:endParaRPr>
          </a:p>
          <a:p>
            <a:pPr marL="285750" indent="-285750">
              <a:buFont typeface="Arial" panose="020B0604020202020204" pitchFamily="34" charset="0"/>
              <a:buChar char="•"/>
            </a:pPr>
            <a:endParaRPr lang="en-GB" sz="1600" dirty="0">
              <a:latin typeface="Abadi" panose="020B0604020104020204" pitchFamily="34" charset="0"/>
            </a:endParaRPr>
          </a:p>
          <a:p>
            <a:endParaRPr lang="en-GB" sz="1600" dirty="0">
              <a:latin typeface="Abadi" panose="020B0604020104020204" pitchFamily="34" charset="0"/>
            </a:endParaRPr>
          </a:p>
          <a:p>
            <a:endParaRPr lang="en-ID" sz="1600" dirty="0">
              <a:latin typeface="Abadi" panose="020B0604020104020204" pitchFamily="34" charset="0"/>
            </a:endParaRPr>
          </a:p>
        </p:txBody>
      </p:sp>
      <p:sp>
        <p:nvSpPr>
          <p:cNvPr id="8" name="Content Placeholder 7">
            <a:extLst>
              <a:ext uri="{FF2B5EF4-FFF2-40B4-BE49-F238E27FC236}">
                <a16:creationId xmlns:a16="http://schemas.microsoft.com/office/drawing/2014/main" id="{40696F71-CBD9-8CBB-BEAC-0785335AA62C}"/>
              </a:ext>
            </a:extLst>
          </p:cNvPr>
          <p:cNvSpPr>
            <a:spLocks noGrp="1"/>
          </p:cNvSpPr>
          <p:nvPr>
            <p:ph sz="half" idx="2"/>
          </p:nvPr>
        </p:nvSpPr>
        <p:spPr>
          <a:xfrm>
            <a:off x="6172200" y="1334164"/>
            <a:ext cx="5181600" cy="5432395"/>
          </a:xfrm>
        </p:spPr>
        <p:txBody>
          <a:bodyPr/>
          <a:lstStyle/>
          <a:p>
            <a:r>
              <a:rPr lang="en-US" dirty="0"/>
              <a:t>Scatter Plot of Flight Number vs. Launch Site.</a:t>
            </a:r>
            <a:endParaRPr lang="en-ID"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Chart, scatter chart&#10;&#10;Description automatically generated">
            <a:extLst>
              <a:ext uri="{FF2B5EF4-FFF2-40B4-BE49-F238E27FC236}">
                <a16:creationId xmlns:a16="http://schemas.microsoft.com/office/drawing/2014/main" id="{466A82B2-67F8-785F-8094-0AC0118B2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436" y="2156059"/>
            <a:ext cx="5075424" cy="46105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a:extLst>
              <a:ext uri="{FF2B5EF4-FFF2-40B4-BE49-F238E27FC236}">
                <a16:creationId xmlns:a16="http://schemas.microsoft.com/office/drawing/2014/main" id="{EFC48F32-7DD3-6829-6F42-B36AE26DF6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1810593-1E22-8DC2-1C14-CEEF31F02371}"/>
              </a:ext>
            </a:extLst>
          </p:cNvPr>
          <p:cNvSpPr>
            <a:spLocks noGrp="1"/>
          </p:cNvSpPr>
          <p:nvPr>
            <p:ph sz="half" idx="1"/>
          </p:nvPr>
        </p:nvSpPr>
        <p:spPr>
          <a:xfrm>
            <a:off x="838200" y="1379027"/>
            <a:ext cx="5181600" cy="5406784"/>
          </a:xfrm>
        </p:spPr>
        <p:txBody>
          <a:bodyPr/>
          <a:lstStyle/>
          <a:p>
            <a:r>
              <a:rPr lang="en-GB" sz="2000" dirty="0">
                <a:latin typeface="Abadi" panose="020B0604020104020204" pitchFamily="34" charset="0"/>
              </a:rPr>
              <a:t>The scatter plot of Launch Site vs. Payload Mass shows that:</a:t>
            </a:r>
          </a:p>
          <a:p>
            <a:pPr marL="342900" indent="-342900">
              <a:buFont typeface="+mj-lt"/>
              <a:buAutoNum type="arabicPeriod"/>
            </a:pPr>
            <a:r>
              <a:rPr lang="en-GB" sz="1800" dirty="0">
                <a:latin typeface="Abadi" panose="020B0604020104020204" pitchFamily="34" charset="0"/>
              </a:rPr>
              <a:t>Above a payload mass of around 7000 kg, there are very few unsuccessful landings, but there is also far fewer data for these heavier launches.</a:t>
            </a:r>
          </a:p>
          <a:p>
            <a:pPr marL="342900" indent="-342900">
              <a:buFont typeface="+mj-lt"/>
              <a:buAutoNum type="arabicPeriod"/>
            </a:pPr>
            <a:r>
              <a:rPr lang="en-GB" sz="1800" dirty="0">
                <a:latin typeface="Abadi" panose="020B0604020104020204" pitchFamily="34" charset="0"/>
              </a:rPr>
              <a:t>There is no clear correlation between payload mass and success rate for a given launch site. </a:t>
            </a:r>
          </a:p>
          <a:p>
            <a:pPr marL="342900" indent="-342900">
              <a:buFont typeface="+mj-lt"/>
              <a:buAutoNum type="arabicPeriod"/>
            </a:pPr>
            <a:r>
              <a:rPr lang="en-GB" sz="1800" dirty="0">
                <a:latin typeface="Abadi" panose="020B0604020104020204" pitchFamily="34" charset="0"/>
              </a:rPr>
              <a:t>All sites launched a variety of payload masses, with most of the launches from CCAFS SLC 40 being comparatively lighter payloads (with some outliers).</a:t>
            </a:r>
          </a:p>
          <a:p>
            <a:r>
              <a:rPr lang="en-US" sz="2000" spc="-25" dirty="0">
                <a:latin typeface="Abadi" panose="020B0604020104020204" pitchFamily="34" charset="0"/>
                <a:cs typeface="Carlito"/>
              </a:rPr>
              <a:t>Payload </a:t>
            </a:r>
            <a:r>
              <a:rPr lang="en-US" sz="2000" spc="-5" dirty="0">
                <a:latin typeface="Abadi" panose="020B0604020104020204" pitchFamily="34" charset="0"/>
                <a:cs typeface="Carlito"/>
              </a:rPr>
              <a:t>mass </a:t>
            </a:r>
            <a:r>
              <a:rPr lang="en-US" sz="2000" spc="-20" dirty="0">
                <a:latin typeface="Abadi" panose="020B0604020104020204" pitchFamily="34" charset="0"/>
                <a:cs typeface="Carlito"/>
              </a:rPr>
              <a:t>appears </a:t>
            </a:r>
            <a:r>
              <a:rPr lang="en-US" sz="2000" spc="-15" dirty="0">
                <a:latin typeface="Abadi" panose="020B0604020104020204" pitchFamily="34" charset="0"/>
                <a:cs typeface="Carlito"/>
              </a:rPr>
              <a:t>to </a:t>
            </a:r>
            <a:r>
              <a:rPr lang="en-US" sz="2000" spc="-20" dirty="0">
                <a:latin typeface="Abadi" panose="020B0604020104020204" pitchFamily="34" charset="0"/>
                <a:cs typeface="Carlito"/>
              </a:rPr>
              <a:t>fall mostly between </a:t>
            </a:r>
            <a:r>
              <a:rPr lang="en-US" sz="2000" spc="-10" dirty="0">
                <a:latin typeface="Abadi" panose="020B0604020104020204" pitchFamily="34" charset="0"/>
                <a:cs typeface="Carlito"/>
              </a:rPr>
              <a:t>0-6000 </a:t>
            </a:r>
            <a:r>
              <a:rPr lang="en-US" sz="2000" spc="-5" dirty="0">
                <a:latin typeface="Abadi" panose="020B0604020104020204" pitchFamily="34" charset="0"/>
                <a:cs typeface="Carlito"/>
              </a:rPr>
              <a:t>kg.  </a:t>
            </a:r>
            <a:r>
              <a:rPr lang="en-US" sz="2000" spc="-25" dirty="0">
                <a:latin typeface="Abadi" panose="020B0604020104020204" pitchFamily="34" charset="0"/>
                <a:cs typeface="Carlito"/>
              </a:rPr>
              <a:t>Different </a:t>
            </a:r>
            <a:r>
              <a:rPr lang="en-US" sz="2000" spc="-5" dirty="0">
                <a:latin typeface="Abadi" panose="020B0604020104020204" pitchFamily="34" charset="0"/>
                <a:cs typeface="Carlito"/>
              </a:rPr>
              <a:t>launch </a:t>
            </a:r>
            <a:r>
              <a:rPr lang="en-US" sz="2000" spc="-10" dirty="0">
                <a:latin typeface="Abadi" panose="020B0604020104020204" pitchFamily="34" charset="0"/>
                <a:cs typeface="Carlito"/>
              </a:rPr>
              <a:t>sites </a:t>
            </a:r>
            <a:r>
              <a:rPr lang="en-US" sz="2000" spc="-5" dirty="0">
                <a:latin typeface="Abadi" panose="020B0604020104020204" pitchFamily="34" charset="0"/>
                <a:cs typeface="Carlito"/>
              </a:rPr>
              <a:t>also </a:t>
            </a:r>
            <a:r>
              <a:rPr lang="en-US" sz="2000" spc="-15" dirty="0">
                <a:latin typeface="Abadi" panose="020B0604020104020204" pitchFamily="34" charset="0"/>
                <a:cs typeface="Carlito"/>
              </a:rPr>
              <a:t>seem to use </a:t>
            </a:r>
            <a:r>
              <a:rPr lang="en-US" sz="2000" spc="-25" dirty="0">
                <a:latin typeface="Abadi" panose="020B0604020104020204" pitchFamily="34" charset="0"/>
                <a:cs typeface="Carlito"/>
              </a:rPr>
              <a:t>different </a:t>
            </a:r>
            <a:r>
              <a:rPr lang="en-US" sz="2000" spc="-20" dirty="0">
                <a:latin typeface="Abadi" panose="020B0604020104020204" pitchFamily="34" charset="0"/>
                <a:cs typeface="Carlito"/>
              </a:rPr>
              <a:t>payload</a:t>
            </a:r>
            <a:r>
              <a:rPr lang="en-US" sz="2000" spc="-10" dirty="0">
                <a:latin typeface="Abadi" panose="020B0604020104020204" pitchFamily="34" charset="0"/>
                <a:cs typeface="Carlito"/>
              </a:rPr>
              <a:t> </a:t>
            </a:r>
            <a:r>
              <a:rPr lang="en-US" sz="2000" spc="-5" dirty="0">
                <a:latin typeface="Abadi" panose="020B0604020104020204" pitchFamily="34" charset="0"/>
                <a:cs typeface="Carlito"/>
              </a:rPr>
              <a:t>mass.</a:t>
            </a:r>
            <a:endParaRPr lang="en-US" sz="2000" dirty="0">
              <a:latin typeface="Abadi" panose="020B0604020104020204" pitchFamily="34" charset="0"/>
              <a:cs typeface="Carlito"/>
            </a:endParaRPr>
          </a:p>
          <a:p>
            <a:endParaRPr lang="en-ID" sz="1600" dirty="0">
              <a:latin typeface="Abadi" panose="020B0604020104020204" pitchFamily="34" charset="0"/>
            </a:endParaRPr>
          </a:p>
        </p:txBody>
      </p:sp>
      <p:sp>
        <p:nvSpPr>
          <p:cNvPr id="7" name="Content Placeholder 6">
            <a:extLst>
              <a:ext uri="{FF2B5EF4-FFF2-40B4-BE49-F238E27FC236}">
                <a16:creationId xmlns:a16="http://schemas.microsoft.com/office/drawing/2014/main" id="{FFE7E2E2-588E-4442-5E48-45E79DF66196}"/>
              </a:ext>
            </a:extLst>
          </p:cNvPr>
          <p:cNvSpPr>
            <a:spLocks noGrp="1"/>
          </p:cNvSpPr>
          <p:nvPr>
            <p:ph sz="half" idx="2"/>
          </p:nvPr>
        </p:nvSpPr>
        <p:spPr>
          <a:xfrm>
            <a:off x="6172200" y="1379026"/>
            <a:ext cx="5181600" cy="5406783"/>
          </a:xfrm>
        </p:spPr>
        <p:txBody>
          <a:bodyPr/>
          <a:lstStyle/>
          <a:p>
            <a:r>
              <a:rPr lang="en-US" dirty="0"/>
              <a:t>Scatter Plot of Payload vs. Launch Site.</a:t>
            </a:r>
            <a:endParaRPr lang="en-ID"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descr="A picture containing text&#10;&#10;Description automatically generated">
            <a:extLst>
              <a:ext uri="{FF2B5EF4-FFF2-40B4-BE49-F238E27FC236}">
                <a16:creationId xmlns:a16="http://schemas.microsoft.com/office/drawing/2014/main" id="{CEDAA0EA-C511-01D7-4973-C3839797E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07" y="2274057"/>
            <a:ext cx="5201520" cy="303909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Picture 1">
            <a:extLst>
              <a:ext uri="{FF2B5EF4-FFF2-40B4-BE49-F238E27FC236}">
                <a16:creationId xmlns:a16="http://schemas.microsoft.com/office/drawing/2014/main" id="{8307A152-5E1D-2844-D777-BC7A42040B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846211" y="1373236"/>
            <a:ext cx="5181600" cy="5364447"/>
          </a:xfrm>
          <a:prstGeom prst="rect">
            <a:avLst/>
          </a:prstGeom>
        </p:spPr>
        <p:txBody>
          <a:bodyPr>
            <a:normAutofit lnSpcReduction="10000"/>
          </a:bodyPr>
          <a:lstStyle/>
          <a:p>
            <a:r>
              <a:rPr lang="en-GB" sz="2000" dirty="0">
                <a:latin typeface="Abadi" panose="020B0604020104020204" pitchFamily="34" charset="0"/>
              </a:rPr>
              <a:t>The bar chart of Success Rate vs. Orbit Type shows that the following orbits have the highest (100%) success rate:</a:t>
            </a:r>
          </a:p>
          <a:p>
            <a:pPr marL="342900" indent="-342900">
              <a:buFont typeface="+mj-lt"/>
              <a:buAutoNum type="arabicPeriod"/>
            </a:pPr>
            <a:r>
              <a:rPr lang="en-GB" sz="1800" dirty="0">
                <a:latin typeface="Abadi" panose="020B0604020104020204" pitchFamily="34" charset="0"/>
              </a:rPr>
              <a:t>ES-L1 (Earth-Sun First </a:t>
            </a:r>
            <a:r>
              <a:rPr lang="en-GB" sz="1800" dirty="0" err="1">
                <a:latin typeface="Abadi" panose="020B0604020104020204" pitchFamily="34" charset="0"/>
              </a:rPr>
              <a:t>Lagrangian</a:t>
            </a:r>
            <a:r>
              <a:rPr lang="en-GB" sz="1800" dirty="0">
                <a:latin typeface="Abadi" panose="020B0604020104020204" pitchFamily="34" charset="0"/>
              </a:rPr>
              <a:t> Point)</a:t>
            </a:r>
          </a:p>
          <a:p>
            <a:pPr marL="342900" indent="-342900">
              <a:buFont typeface="+mj-lt"/>
              <a:buAutoNum type="arabicPeriod"/>
            </a:pPr>
            <a:r>
              <a:rPr lang="en-GB" sz="1800" dirty="0">
                <a:latin typeface="Abadi" panose="020B0604020104020204" pitchFamily="34" charset="0"/>
              </a:rPr>
              <a:t>GEO (Geostationary Orbit)</a:t>
            </a:r>
          </a:p>
          <a:p>
            <a:pPr marL="342900" indent="-342900">
              <a:buFont typeface="+mj-lt"/>
              <a:buAutoNum type="arabicPeriod"/>
            </a:pPr>
            <a:r>
              <a:rPr lang="en-GB" sz="1800" dirty="0">
                <a:latin typeface="Abadi" panose="020B0604020104020204" pitchFamily="34" charset="0"/>
              </a:rPr>
              <a:t>HEO (High Earth Orbit)</a:t>
            </a:r>
          </a:p>
          <a:p>
            <a:pPr marL="342900" indent="-342900">
              <a:buFont typeface="+mj-lt"/>
              <a:buAutoNum type="arabicPeriod"/>
            </a:pPr>
            <a:r>
              <a:rPr lang="en-GB" sz="1800" dirty="0">
                <a:latin typeface="Abadi" panose="020B0604020104020204" pitchFamily="34" charset="0"/>
              </a:rPr>
              <a:t>SSO (Sun-synchronous Orbit)</a:t>
            </a:r>
          </a:p>
          <a:p>
            <a:pPr marL="285750" indent="-285750">
              <a:buFont typeface="Arial" panose="020B0604020202020204" pitchFamily="34" charset="0"/>
              <a:buChar char="•"/>
            </a:pPr>
            <a:endParaRPr lang="en-GB" sz="1600" dirty="0">
              <a:latin typeface="Abadi" panose="020B0604020104020204" pitchFamily="34" charset="0"/>
            </a:endParaRPr>
          </a:p>
          <a:p>
            <a:r>
              <a:rPr lang="en-GB" sz="2000" dirty="0">
                <a:latin typeface="Abadi" panose="020B0604020104020204" pitchFamily="34" charset="0"/>
              </a:rPr>
              <a:t>The orbit with the lowest (0%) success rate is:</a:t>
            </a:r>
          </a:p>
          <a:p>
            <a:pPr marL="285750" indent="-285750">
              <a:buFont typeface="Arial" panose="020B0604020202020204" pitchFamily="34" charset="0"/>
              <a:buChar char="•"/>
            </a:pPr>
            <a:r>
              <a:rPr lang="en-GB" sz="1800" dirty="0">
                <a:latin typeface="Abadi" panose="020B0604020104020204" pitchFamily="34" charset="0"/>
              </a:rPr>
              <a:t>SO (Heliocentric Orbit)</a:t>
            </a:r>
          </a:p>
          <a:p>
            <a:pPr>
              <a:lnSpc>
                <a:spcPct val="100000"/>
              </a:lnSpc>
              <a:spcBef>
                <a:spcPts val="1400"/>
              </a:spcBef>
            </a:pPr>
            <a:r>
              <a:rPr lang="en-US" sz="2000" spc="-25" dirty="0">
                <a:latin typeface="Abadi" panose="020B0604020104020204" pitchFamily="34" charset="0"/>
                <a:cs typeface="Carlito"/>
              </a:rPr>
              <a:t>VLEO </a:t>
            </a:r>
            <a:r>
              <a:rPr lang="en-US" sz="2000" spc="-20" dirty="0">
                <a:latin typeface="Abadi" panose="020B0604020104020204" pitchFamily="34" charset="0"/>
                <a:cs typeface="Carlito"/>
              </a:rPr>
              <a:t>(14) </a:t>
            </a:r>
            <a:r>
              <a:rPr lang="en-US" sz="2000" spc="-5" dirty="0">
                <a:latin typeface="Abadi" panose="020B0604020104020204" pitchFamily="34" charset="0"/>
                <a:cs typeface="Carlito"/>
              </a:rPr>
              <a:t>has </a:t>
            </a:r>
            <a:r>
              <a:rPr lang="en-US" sz="2000" spc="-20" dirty="0">
                <a:latin typeface="Abadi" panose="020B0604020104020204" pitchFamily="34" charset="0"/>
                <a:cs typeface="Carlito"/>
              </a:rPr>
              <a:t>decent </a:t>
            </a:r>
            <a:r>
              <a:rPr lang="en-US" sz="2000" spc="-15" dirty="0">
                <a:latin typeface="Abadi" panose="020B0604020104020204" pitchFamily="34" charset="0"/>
                <a:cs typeface="Carlito"/>
              </a:rPr>
              <a:t>success </a:t>
            </a:r>
            <a:r>
              <a:rPr lang="en-US" sz="2000" spc="-40" dirty="0">
                <a:latin typeface="Abadi" panose="020B0604020104020204" pitchFamily="34" charset="0"/>
                <a:cs typeface="Carlito"/>
              </a:rPr>
              <a:t>rate </a:t>
            </a:r>
            <a:r>
              <a:rPr lang="en-US" sz="2000" spc="-5" dirty="0">
                <a:latin typeface="Abadi" panose="020B0604020104020204" pitchFamily="34" charset="0"/>
                <a:cs typeface="Carlito"/>
              </a:rPr>
              <a:t>and</a:t>
            </a:r>
            <a:r>
              <a:rPr lang="en-US" sz="2000" spc="150" dirty="0">
                <a:latin typeface="Abadi" panose="020B0604020104020204" pitchFamily="34" charset="0"/>
                <a:cs typeface="Carlito"/>
              </a:rPr>
              <a:t> </a:t>
            </a:r>
            <a:r>
              <a:rPr lang="en-US" sz="2000" spc="-25" dirty="0">
                <a:latin typeface="Abadi" panose="020B0604020104020204" pitchFamily="34" charset="0"/>
                <a:cs typeface="Carlito"/>
              </a:rPr>
              <a:t>attempts</a:t>
            </a:r>
            <a:endParaRPr lang="en-US" sz="2000" dirty="0">
              <a:latin typeface="Abadi" panose="020B0604020104020204" pitchFamily="34" charset="0"/>
              <a:cs typeface="Carlito"/>
            </a:endParaRPr>
          </a:p>
          <a:p>
            <a:pPr>
              <a:lnSpc>
                <a:spcPct val="100000"/>
              </a:lnSpc>
              <a:spcBef>
                <a:spcPts val="1400"/>
              </a:spcBef>
            </a:pPr>
            <a:r>
              <a:rPr lang="en-US" sz="2000" spc="-40" dirty="0">
                <a:latin typeface="Abadi" panose="020B0604020104020204" pitchFamily="34" charset="0"/>
                <a:cs typeface="Carlito"/>
              </a:rPr>
              <a:t>GTO </a:t>
            </a:r>
            <a:r>
              <a:rPr lang="en-US" sz="2000" spc="-20" dirty="0">
                <a:latin typeface="Abadi" panose="020B0604020104020204" pitchFamily="34" charset="0"/>
                <a:cs typeface="Carlito"/>
              </a:rPr>
              <a:t>(27) </a:t>
            </a:r>
            <a:r>
              <a:rPr lang="en-US" sz="2000" spc="-5" dirty="0">
                <a:latin typeface="Abadi" panose="020B0604020104020204" pitchFamily="34" charset="0"/>
                <a:cs typeface="Carlito"/>
              </a:rPr>
              <a:t>has </a:t>
            </a:r>
            <a:r>
              <a:rPr lang="en-US" sz="2000" spc="-20" dirty="0">
                <a:latin typeface="Abadi" panose="020B0604020104020204" pitchFamily="34" charset="0"/>
                <a:cs typeface="Carlito"/>
              </a:rPr>
              <a:t>around a 50% </a:t>
            </a:r>
            <a:r>
              <a:rPr lang="en-US" sz="2000" spc="-15" dirty="0">
                <a:latin typeface="Abadi" panose="020B0604020104020204" pitchFamily="34" charset="0"/>
                <a:cs typeface="Carlito"/>
              </a:rPr>
              <a:t>success </a:t>
            </a:r>
            <a:r>
              <a:rPr lang="en-US" sz="2000" spc="-40" dirty="0">
                <a:latin typeface="Abadi" panose="020B0604020104020204" pitchFamily="34" charset="0"/>
                <a:cs typeface="Carlito"/>
              </a:rPr>
              <a:t>rate </a:t>
            </a:r>
            <a:r>
              <a:rPr lang="en-US" sz="2000" spc="-15" dirty="0">
                <a:latin typeface="Abadi" panose="020B0604020104020204" pitchFamily="34" charset="0"/>
                <a:cs typeface="Carlito"/>
              </a:rPr>
              <a:t>but the </a:t>
            </a:r>
            <a:r>
              <a:rPr lang="en-US" sz="2000" spc="-20" dirty="0">
                <a:latin typeface="Abadi" panose="020B0604020104020204" pitchFamily="34" charset="0"/>
                <a:cs typeface="Carlito"/>
              </a:rPr>
              <a:t>largest</a:t>
            </a:r>
            <a:r>
              <a:rPr lang="en-US" sz="2000" spc="225" dirty="0">
                <a:latin typeface="Abadi" panose="020B0604020104020204" pitchFamily="34" charset="0"/>
                <a:cs typeface="Carlito"/>
              </a:rPr>
              <a:t> </a:t>
            </a:r>
            <a:r>
              <a:rPr lang="en-US" sz="2000" spc="-5" dirty="0">
                <a:latin typeface="Abadi" panose="020B0604020104020204" pitchFamily="34" charset="0"/>
                <a:cs typeface="Carlito"/>
              </a:rPr>
              <a:t>sample</a:t>
            </a:r>
            <a:endParaRPr lang="en-US" sz="2000" dirty="0">
              <a:latin typeface="Abadi" panose="020B0604020104020204" pitchFamily="34" charset="0"/>
              <a:cs typeface="Carlito"/>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6" name="Content Placeholder 5">
            <a:extLst>
              <a:ext uri="{FF2B5EF4-FFF2-40B4-BE49-F238E27FC236}">
                <a16:creationId xmlns:a16="http://schemas.microsoft.com/office/drawing/2014/main" id="{D035A980-CB43-AFCE-B488-31520AD1134D}"/>
              </a:ext>
            </a:extLst>
          </p:cNvPr>
          <p:cNvSpPr>
            <a:spLocks noGrp="1"/>
          </p:cNvSpPr>
          <p:nvPr>
            <p:ph sz="half" idx="2"/>
          </p:nvPr>
        </p:nvSpPr>
        <p:spPr>
          <a:xfrm>
            <a:off x="6172200" y="1373236"/>
            <a:ext cx="5181600" cy="5364447"/>
          </a:xfrm>
        </p:spPr>
        <p:txBody>
          <a:bodyPr/>
          <a:lstStyle/>
          <a:p>
            <a:r>
              <a:rPr lang="en-US" dirty="0"/>
              <a:t>Bar Chart of Success Rate vs. Orbit Type.</a:t>
            </a:r>
            <a:endParaRPr lang="en-ID"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object 7">
            <a:extLst>
              <a:ext uri="{FF2B5EF4-FFF2-40B4-BE49-F238E27FC236}">
                <a16:creationId xmlns:a16="http://schemas.microsoft.com/office/drawing/2014/main" id="{CF1C9941-C7CA-2EE5-26BD-DC3DFF43E4AB}"/>
              </a:ext>
            </a:extLst>
          </p:cNvPr>
          <p:cNvSpPr/>
          <p:nvPr/>
        </p:nvSpPr>
        <p:spPr>
          <a:xfrm>
            <a:off x="6172200" y="2368461"/>
            <a:ext cx="5173589" cy="3346640"/>
          </a:xfrm>
          <a:prstGeom prst="rect">
            <a:avLst/>
          </a:prstGeom>
          <a:blipFill>
            <a:blip r:embed="rId3" cstate="print"/>
            <a:stretch>
              <a:fillRect/>
            </a:stretch>
          </a:blipFill>
        </p:spPr>
        <p:txBody>
          <a:bodyPr wrap="square" lIns="0" tIns="0" rIns="0" bIns="0" rtlCol="0"/>
          <a:lstStyle/>
          <a:p>
            <a:endParaRPr/>
          </a:p>
        </p:txBody>
      </p:sp>
      <p:pic>
        <p:nvPicPr>
          <p:cNvPr id="2" name="Picture 1">
            <a:extLst>
              <a:ext uri="{FF2B5EF4-FFF2-40B4-BE49-F238E27FC236}">
                <a16:creationId xmlns:a16="http://schemas.microsoft.com/office/drawing/2014/main" id="{5EB68EDE-02FE-0D78-9840-CC85CEF19E0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2169079"/>
            <a:ext cx="7590943" cy="425813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3200" dirty="0">
                <a:solidFill>
                  <a:schemeClr val="tx1"/>
                </a:solidFill>
                <a:latin typeface="Abadi"/>
                <a:hlinkClick r:id="rId4" action="ppaction://hlinksldjump">
                  <a:extLst>
                    <a:ext uri="{A12FA001-AC4F-418D-AE19-62706E023703}">
                      <ahyp:hlinkClr xmlns:ahyp="http://schemas.microsoft.com/office/drawing/2018/hyperlinkcolor" val="tx"/>
                    </a:ext>
                  </a:extLst>
                </a:hlinkClick>
              </a:rPr>
              <a:t>Executive Summary</a:t>
            </a:r>
            <a:endParaRPr lang="en-US" sz="3200" dirty="0">
              <a:solidFill>
                <a:schemeClr val="tx1"/>
              </a:solidFill>
              <a:latin typeface="Abadi"/>
            </a:endParaRPr>
          </a:p>
          <a:p>
            <a:pPr marL="457200" indent="-457200">
              <a:lnSpc>
                <a:spcPct val="100000"/>
              </a:lnSpc>
              <a:spcBef>
                <a:spcPts val="1400"/>
              </a:spcBef>
              <a:buFont typeface="+mj-lt"/>
              <a:buAutoNum type="arabicPeriod"/>
            </a:pPr>
            <a:r>
              <a:rPr lang="en-US" sz="3200" dirty="0">
                <a:solidFill>
                  <a:schemeClr val="tx1"/>
                </a:solidFill>
                <a:latin typeface="Abadi"/>
              </a:rPr>
              <a:t>Introduction</a:t>
            </a:r>
          </a:p>
          <a:p>
            <a:pPr marL="457200" indent="-457200">
              <a:lnSpc>
                <a:spcPct val="100000"/>
              </a:lnSpc>
              <a:spcBef>
                <a:spcPts val="1400"/>
              </a:spcBef>
              <a:buFont typeface="+mj-lt"/>
              <a:buAutoNum type="arabicPeriod"/>
            </a:pPr>
            <a:r>
              <a:rPr lang="en-US" sz="3200" dirty="0">
                <a:solidFill>
                  <a:schemeClr val="tx1"/>
                </a:solidFill>
                <a:latin typeface="Abadi"/>
              </a:rPr>
              <a:t>Methodology</a:t>
            </a:r>
          </a:p>
          <a:p>
            <a:pPr marL="457200" indent="-457200">
              <a:lnSpc>
                <a:spcPct val="100000"/>
              </a:lnSpc>
              <a:spcBef>
                <a:spcPts val="1400"/>
              </a:spcBef>
              <a:buFont typeface="+mj-lt"/>
              <a:buAutoNum type="arabicPeriod"/>
            </a:pPr>
            <a:r>
              <a:rPr lang="en-US" sz="3200" dirty="0">
                <a:solidFill>
                  <a:schemeClr val="tx1"/>
                </a:solidFill>
                <a:latin typeface="Abadi"/>
              </a:rPr>
              <a:t>Results</a:t>
            </a:r>
          </a:p>
          <a:p>
            <a:pPr marL="457200" indent="-457200">
              <a:lnSpc>
                <a:spcPct val="100000"/>
              </a:lnSpc>
              <a:spcBef>
                <a:spcPts val="1400"/>
              </a:spcBef>
              <a:buFont typeface="+mj-lt"/>
              <a:buAutoNum type="arabicPeriod"/>
            </a:pPr>
            <a:r>
              <a:rPr lang="en-US" sz="3200" dirty="0">
                <a:solidFill>
                  <a:schemeClr val="tx1"/>
                </a:solidFill>
                <a:latin typeface="Abadi"/>
              </a:rPr>
              <a:t>Conclusion</a:t>
            </a:r>
          </a:p>
          <a:p>
            <a:pPr marL="457200" indent="-457200">
              <a:lnSpc>
                <a:spcPct val="100000"/>
              </a:lnSpc>
              <a:spcBef>
                <a:spcPts val="1400"/>
              </a:spcBef>
              <a:buFont typeface="+mj-lt"/>
              <a:buAutoNum type="arabicPeriod"/>
            </a:pPr>
            <a:r>
              <a:rPr lang="en-US" sz="3200" dirty="0">
                <a:solidFill>
                  <a:schemeClr val="tx1"/>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3" name="Picture 2">
            <a:extLst>
              <a:ext uri="{FF2B5EF4-FFF2-40B4-BE49-F238E27FC236}">
                <a16:creationId xmlns:a16="http://schemas.microsoft.com/office/drawing/2014/main" id="{71A20C06-B057-76D3-1AE7-D03EAE5F14C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838200" y="1357162"/>
            <a:ext cx="5181600" cy="5370897"/>
          </a:xfrm>
          <a:prstGeom prst="rect">
            <a:avLst/>
          </a:prstGeom>
        </p:spPr>
        <p:txBody>
          <a:bodyPr>
            <a:normAutofit lnSpcReduction="10000"/>
          </a:bodyPr>
          <a:lstStyle/>
          <a:p>
            <a:r>
              <a:rPr lang="en-GB" sz="1600" dirty="0">
                <a:latin typeface="Abadi" panose="020B0604020104020204" pitchFamily="34" charset="0"/>
              </a:rPr>
              <a:t>This scatter plot of Orbit Type vs. Flight number shows a few useful things that the previous plots did not, such as:</a:t>
            </a:r>
          </a:p>
          <a:p>
            <a:pPr marL="342900" indent="-342900">
              <a:buFont typeface="+mj-lt"/>
              <a:buAutoNum type="arabicPeriod"/>
            </a:pPr>
            <a:r>
              <a:rPr lang="en-GB" sz="1600" dirty="0">
                <a:latin typeface="Abadi" panose="020B0604020104020204" pitchFamily="34" charset="0"/>
              </a:rPr>
              <a:t>The 100% success rate of GEO, HEO, and ES-L1 orbits can be explained by only having 1 flight into the respective orbits. </a:t>
            </a:r>
          </a:p>
          <a:p>
            <a:pPr marL="342900" indent="-342900">
              <a:buFont typeface="+mj-lt"/>
              <a:buAutoNum type="arabicPeriod"/>
            </a:pPr>
            <a:r>
              <a:rPr lang="en-GB" sz="1600" dirty="0">
                <a:latin typeface="Abadi" panose="020B0604020104020204" pitchFamily="34" charset="0"/>
              </a:rPr>
              <a:t>The 100% success rate in SSO is more impressive, with 5 successful flights.</a:t>
            </a:r>
          </a:p>
          <a:p>
            <a:pPr marL="342900" indent="-342900">
              <a:buFont typeface="+mj-lt"/>
              <a:buAutoNum type="arabicPeriod"/>
            </a:pPr>
            <a:r>
              <a:rPr lang="en-GB" sz="1600" dirty="0">
                <a:latin typeface="Abadi" panose="020B0604020104020204" pitchFamily="34" charset="0"/>
              </a:rPr>
              <a:t>There is little relationship between Flight Number and Success Rate for GTO.</a:t>
            </a:r>
          </a:p>
          <a:p>
            <a:pPr marL="342900" indent="-342900">
              <a:buFont typeface="+mj-lt"/>
              <a:buAutoNum type="arabicPeriod"/>
            </a:pPr>
            <a:r>
              <a:rPr lang="en-GB" sz="1600" dirty="0">
                <a:latin typeface="Abadi" panose="020B0604020104020204" pitchFamily="34" charset="0"/>
              </a:rPr>
              <a:t>Generally, as Flight Number increases, the success rate increases. This is most extreme for LEO, where unsuccessful landings only occurred for the low flight numbers (early launches).</a:t>
            </a:r>
          </a:p>
          <a:p>
            <a:pPr marL="342900" indent="-342900">
              <a:buFont typeface="+mj-lt"/>
              <a:buAutoNum type="arabicPeriod"/>
            </a:pPr>
            <a:r>
              <a:rPr lang="en-US" sz="1600" spc="-15" dirty="0">
                <a:latin typeface="Abadi" panose="020B0604020104020204" pitchFamily="34" charset="0"/>
                <a:cs typeface="Carlito"/>
              </a:rPr>
              <a:t>Launch Orbit </a:t>
            </a:r>
            <a:r>
              <a:rPr lang="en-US" sz="1600" spc="-25" dirty="0">
                <a:latin typeface="Abadi" panose="020B0604020104020204" pitchFamily="34" charset="0"/>
                <a:cs typeface="Carlito"/>
              </a:rPr>
              <a:t>preferences </a:t>
            </a:r>
            <a:r>
              <a:rPr lang="en-US" sz="1600" spc="-5" dirty="0">
                <a:latin typeface="Abadi" panose="020B0604020104020204" pitchFamily="34" charset="0"/>
                <a:cs typeface="Carlito"/>
              </a:rPr>
              <a:t>changed </a:t>
            </a:r>
            <a:r>
              <a:rPr lang="en-US" sz="1600" spc="-20" dirty="0">
                <a:latin typeface="Abadi" panose="020B0604020104020204" pitchFamily="34" charset="0"/>
                <a:cs typeface="Carlito"/>
              </a:rPr>
              <a:t>over </a:t>
            </a:r>
            <a:r>
              <a:rPr lang="en-US" sz="1600" spc="-10" dirty="0">
                <a:latin typeface="Abadi" panose="020B0604020104020204" pitchFamily="34" charset="0"/>
                <a:cs typeface="Carlito"/>
              </a:rPr>
              <a:t>Flight </a:t>
            </a:r>
            <a:r>
              <a:rPr lang="en-US" sz="1600" spc="-50" dirty="0">
                <a:latin typeface="Abadi" panose="020B0604020104020204" pitchFamily="34" charset="0"/>
                <a:cs typeface="Carlito"/>
              </a:rPr>
              <a:t>Number.</a:t>
            </a:r>
            <a:endParaRPr lang="en-GB" sz="1600" dirty="0">
              <a:latin typeface="Abadi" panose="020B0604020104020204" pitchFamily="34" charset="0"/>
            </a:endParaRPr>
          </a:p>
          <a:p>
            <a:pPr marL="342900" indent="-342900">
              <a:buFont typeface="+mj-lt"/>
              <a:buAutoNum type="arabicPeriod"/>
            </a:pPr>
            <a:r>
              <a:rPr lang="en-US" sz="1600" spc="-15" dirty="0">
                <a:latin typeface="Abadi" panose="020B0604020104020204" pitchFamily="34" charset="0"/>
                <a:cs typeface="Carlito"/>
              </a:rPr>
              <a:t>Launch </a:t>
            </a:r>
            <a:r>
              <a:rPr lang="en-US" sz="1600" spc="-25" dirty="0">
                <a:latin typeface="Abadi" panose="020B0604020104020204" pitchFamily="34" charset="0"/>
                <a:cs typeface="Carlito"/>
              </a:rPr>
              <a:t>Outcome </a:t>
            </a:r>
            <a:r>
              <a:rPr lang="en-US" sz="1600" spc="-15" dirty="0">
                <a:latin typeface="Abadi" panose="020B0604020104020204" pitchFamily="34" charset="0"/>
                <a:cs typeface="Carlito"/>
              </a:rPr>
              <a:t>seems to </a:t>
            </a:r>
            <a:r>
              <a:rPr lang="en-US" sz="1600" spc="-25" dirty="0">
                <a:latin typeface="Abadi" panose="020B0604020104020204" pitchFamily="34" charset="0"/>
                <a:cs typeface="Carlito"/>
              </a:rPr>
              <a:t>correlate </a:t>
            </a:r>
            <a:r>
              <a:rPr lang="en-US" sz="1600" spc="-5" dirty="0">
                <a:latin typeface="Abadi" panose="020B0604020104020204" pitchFamily="34" charset="0"/>
                <a:cs typeface="Carlito"/>
              </a:rPr>
              <a:t>with this</a:t>
            </a:r>
            <a:r>
              <a:rPr lang="en-US" sz="1600" spc="120" dirty="0">
                <a:latin typeface="Abadi" panose="020B0604020104020204" pitchFamily="34" charset="0"/>
                <a:cs typeface="Carlito"/>
              </a:rPr>
              <a:t> </a:t>
            </a:r>
            <a:r>
              <a:rPr lang="en-US" sz="1600" spc="-25" dirty="0">
                <a:latin typeface="Abadi" panose="020B0604020104020204" pitchFamily="34" charset="0"/>
                <a:cs typeface="Carlito"/>
              </a:rPr>
              <a:t>preference.</a:t>
            </a:r>
            <a:endParaRPr lang="en-US" sz="1600" dirty="0">
              <a:latin typeface="Abadi" panose="020B0604020104020204" pitchFamily="34" charset="0"/>
              <a:cs typeface="Carlito"/>
            </a:endParaRPr>
          </a:p>
          <a:p>
            <a:pPr marL="342900" indent="-342900">
              <a:buFont typeface="+mj-lt"/>
              <a:buAutoNum type="arabicPeriod"/>
            </a:pPr>
            <a:r>
              <a:rPr lang="en-US" sz="1600" spc="-15" dirty="0">
                <a:latin typeface="Abadi" panose="020B0604020104020204" pitchFamily="34" charset="0"/>
                <a:cs typeface="Carlito"/>
              </a:rPr>
              <a:t>SpaceX </a:t>
            </a:r>
            <a:r>
              <a:rPr lang="en-US" sz="1600" spc="-20" dirty="0">
                <a:latin typeface="Abadi" panose="020B0604020104020204" pitchFamily="34" charset="0"/>
                <a:cs typeface="Carlito"/>
              </a:rPr>
              <a:t>started </a:t>
            </a:r>
            <a:r>
              <a:rPr lang="en-US" sz="1600" spc="-5" dirty="0">
                <a:latin typeface="Abadi" panose="020B0604020104020204" pitchFamily="34" charset="0"/>
                <a:cs typeface="Carlito"/>
              </a:rPr>
              <a:t>with </a:t>
            </a:r>
            <a:r>
              <a:rPr lang="en-US" sz="1600" spc="-25" dirty="0">
                <a:latin typeface="Abadi" panose="020B0604020104020204" pitchFamily="34" charset="0"/>
                <a:cs typeface="Carlito"/>
              </a:rPr>
              <a:t>LEO </a:t>
            </a:r>
            <a:r>
              <a:rPr lang="en-US" sz="1600" spc="-5" dirty="0">
                <a:latin typeface="Abadi" panose="020B0604020104020204" pitchFamily="34" charset="0"/>
                <a:cs typeface="Carlito"/>
              </a:rPr>
              <a:t>orbits which </a:t>
            </a:r>
            <a:r>
              <a:rPr lang="en-US" sz="1600" spc="-20" dirty="0">
                <a:latin typeface="Abadi" panose="020B0604020104020204" pitchFamily="34" charset="0"/>
                <a:cs typeface="Carlito"/>
              </a:rPr>
              <a:t>saw </a:t>
            </a:r>
            <a:r>
              <a:rPr lang="en-US" sz="1600" spc="-25" dirty="0">
                <a:latin typeface="Abadi" panose="020B0604020104020204" pitchFamily="34" charset="0"/>
                <a:cs typeface="Carlito"/>
              </a:rPr>
              <a:t>moderate </a:t>
            </a:r>
            <a:r>
              <a:rPr lang="en-US" sz="1600" spc="-15" dirty="0">
                <a:latin typeface="Abadi" panose="020B0604020104020204" pitchFamily="34" charset="0"/>
                <a:cs typeface="Carlito"/>
              </a:rPr>
              <a:t>success </a:t>
            </a:r>
            <a:r>
              <a:rPr lang="en-US" sz="1600" spc="-25" dirty="0">
                <a:latin typeface="Abadi" panose="020B0604020104020204" pitchFamily="34" charset="0"/>
                <a:cs typeface="Carlito"/>
              </a:rPr>
              <a:t>LEO </a:t>
            </a:r>
            <a:r>
              <a:rPr lang="en-US" sz="1600" spc="-5" dirty="0">
                <a:latin typeface="Abadi" panose="020B0604020104020204" pitchFamily="34" charset="0"/>
                <a:cs typeface="Carlito"/>
              </a:rPr>
              <a:t>and </a:t>
            </a:r>
            <a:r>
              <a:rPr lang="en-US" sz="1600" spc="-25" dirty="0">
                <a:latin typeface="Abadi" panose="020B0604020104020204" pitchFamily="34" charset="0"/>
                <a:cs typeface="Carlito"/>
              </a:rPr>
              <a:t>returned </a:t>
            </a:r>
            <a:r>
              <a:rPr lang="en-US" sz="1600" spc="-15" dirty="0">
                <a:latin typeface="Abadi" panose="020B0604020104020204" pitchFamily="34" charset="0"/>
                <a:cs typeface="Carlito"/>
              </a:rPr>
              <a:t>to </a:t>
            </a:r>
            <a:r>
              <a:rPr lang="en-US" sz="1600" spc="-25" dirty="0">
                <a:latin typeface="Abadi" panose="020B0604020104020204" pitchFamily="34" charset="0"/>
                <a:cs typeface="Carlito"/>
              </a:rPr>
              <a:t>VLEO </a:t>
            </a:r>
            <a:r>
              <a:rPr lang="en-US" sz="1600" dirty="0">
                <a:latin typeface="Abadi" panose="020B0604020104020204" pitchFamily="34" charset="0"/>
                <a:cs typeface="Carlito"/>
              </a:rPr>
              <a:t>in </a:t>
            </a:r>
            <a:r>
              <a:rPr lang="en-US" sz="1600" spc="-25" dirty="0">
                <a:latin typeface="Abadi" panose="020B0604020104020204" pitchFamily="34" charset="0"/>
                <a:cs typeface="Carlito"/>
              </a:rPr>
              <a:t>recent </a:t>
            </a:r>
            <a:r>
              <a:rPr lang="en-US" sz="1600" spc="-5" dirty="0">
                <a:latin typeface="Abadi" panose="020B0604020104020204" pitchFamily="34" charset="0"/>
                <a:cs typeface="Carlito"/>
              </a:rPr>
              <a:t>launches</a:t>
            </a:r>
          </a:p>
          <a:p>
            <a:pPr marL="342900" indent="-342900">
              <a:buFont typeface="+mj-lt"/>
              <a:buAutoNum type="arabicPeriod"/>
            </a:pPr>
            <a:r>
              <a:rPr lang="en-US" sz="1600" spc="-15" dirty="0">
                <a:latin typeface="Abadi" panose="020B0604020104020204" pitchFamily="34" charset="0"/>
                <a:cs typeface="Carlito"/>
              </a:rPr>
              <a:t>SpaceX </a:t>
            </a:r>
            <a:r>
              <a:rPr lang="en-US" sz="1600" spc="-20" dirty="0">
                <a:latin typeface="Abadi" panose="020B0604020104020204" pitchFamily="34" charset="0"/>
                <a:cs typeface="Carlito"/>
              </a:rPr>
              <a:t>appears </a:t>
            </a:r>
            <a:r>
              <a:rPr lang="en-US" sz="1600" spc="-15" dirty="0">
                <a:latin typeface="Abadi" panose="020B0604020104020204" pitchFamily="34" charset="0"/>
                <a:cs typeface="Carlito"/>
              </a:rPr>
              <a:t>to </a:t>
            </a:r>
            <a:r>
              <a:rPr lang="en-US" sz="1600" spc="-25" dirty="0">
                <a:latin typeface="Abadi" panose="020B0604020104020204" pitchFamily="34" charset="0"/>
                <a:cs typeface="Carlito"/>
              </a:rPr>
              <a:t>perform better </a:t>
            </a:r>
            <a:r>
              <a:rPr lang="en-US" sz="1600" dirty="0">
                <a:latin typeface="Abadi" panose="020B0604020104020204" pitchFamily="34" charset="0"/>
                <a:cs typeface="Carlito"/>
              </a:rPr>
              <a:t>in </a:t>
            </a:r>
            <a:r>
              <a:rPr lang="en-US" sz="1600" spc="-20" dirty="0">
                <a:latin typeface="Abadi" panose="020B0604020104020204" pitchFamily="34" charset="0"/>
                <a:cs typeface="Carlito"/>
              </a:rPr>
              <a:t>lower </a:t>
            </a:r>
            <a:r>
              <a:rPr lang="en-US" sz="1600" spc="-5" dirty="0">
                <a:latin typeface="Abadi" panose="020B0604020104020204" pitchFamily="34" charset="0"/>
                <a:cs typeface="Carlito"/>
              </a:rPr>
              <a:t>orbits or </a:t>
            </a:r>
            <a:r>
              <a:rPr lang="en-US" sz="1600" spc="-20" dirty="0">
                <a:latin typeface="Abadi" panose="020B0604020104020204" pitchFamily="34" charset="0"/>
                <a:cs typeface="Carlito"/>
              </a:rPr>
              <a:t>Sun-synchronous</a:t>
            </a:r>
            <a:r>
              <a:rPr lang="en-US" sz="1600" spc="275" dirty="0">
                <a:latin typeface="Abadi" panose="020B0604020104020204" pitchFamily="34" charset="0"/>
                <a:cs typeface="Carlito"/>
              </a:rPr>
              <a:t> </a:t>
            </a:r>
            <a:r>
              <a:rPr lang="en-US" sz="1600" spc="-5" dirty="0">
                <a:latin typeface="Abadi" panose="020B0604020104020204" pitchFamily="34" charset="0"/>
                <a:cs typeface="Carlito"/>
              </a:rPr>
              <a:t>orbits</a:t>
            </a:r>
            <a:endParaRPr lang="en-GB" sz="1600" dirty="0">
              <a:latin typeface="Abadi" panose="020B0604020104020204" pitchFamily="34" charset="0"/>
            </a:endParaRPr>
          </a:p>
          <a:p>
            <a:endParaRPr lang="en-GB" sz="1600" dirty="0">
              <a:latin typeface="Abadi" panose="020B0604020104020204" pitchFamily="34" charset="0"/>
            </a:endParaRPr>
          </a:p>
        </p:txBody>
      </p:sp>
      <p:sp>
        <p:nvSpPr>
          <p:cNvPr id="6" name="Content Placeholder 5">
            <a:extLst>
              <a:ext uri="{FF2B5EF4-FFF2-40B4-BE49-F238E27FC236}">
                <a16:creationId xmlns:a16="http://schemas.microsoft.com/office/drawing/2014/main" id="{5CDDDA42-F386-F6E5-06DF-CEA1C90FF406}"/>
              </a:ext>
            </a:extLst>
          </p:cNvPr>
          <p:cNvSpPr>
            <a:spLocks noGrp="1"/>
          </p:cNvSpPr>
          <p:nvPr>
            <p:ph sz="half" idx="2"/>
          </p:nvPr>
        </p:nvSpPr>
        <p:spPr>
          <a:xfrm>
            <a:off x="6172200" y="1357162"/>
            <a:ext cx="5181600" cy="5370897"/>
          </a:xfrm>
        </p:spPr>
        <p:txBody>
          <a:bodyPr/>
          <a:lstStyle/>
          <a:p>
            <a:r>
              <a:rPr lang="en-US" dirty="0"/>
              <a:t>Scatter Point of Flight Number vs. Orbit </a:t>
            </a:r>
            <a:r>
              <a:rPr lang="en-US" dirty="0" err="1"/>
              <a:t>Typer</a:t>
            </a:r>
            <a:r>
              <a:rPr lang="en-US" dirty="0"/>
              <a:t>.</a:t>
            </a:r>
            <a:endParaRPr lang="en-ID"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descr="Chart, scatter chart&#10;&#10;Description automatically generated">
            <a:extLst>
              <a:ext uri="{FF2B5EF4-FFF2-40B4-BE49-F238E27FC236}">
                <a16:creationId xmlns:a16="http://schemas.microsoft.com/office/drawing/2014/main" id="{BB338DB5-33E6-6766-F4E2-481FFD2AC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768" y="2321392"/>
            <a:ext cx="5183538" cy="3403333"/>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Picture 1">
            <a:extLst>
              <a:ext uri="{FF2B5EF4-FFF2-40B4-BE49-F238E27FC236}">
                <a16:creationId xmlns:a16="http://schemas.microsoft.com/office/drawing/2014/main" id="{170F8645-490F-2B6B-C4B5-D38540E03D5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846211" y="1376414"/>
            <a:ext cx="5181600" cy="5361270"/>
          </a:xfrm>
          <a:prstGeom prst="rect">
            <a:avLst/>
          </a:prstGeom>
        </p:spPr>
        <p:txBody>
          <a:bodyPr>
            <a:normAutofit/>
          </a:bodyPr>
          <a:lstStyle/>
          <a:p>
            <a:r>
              <a:rPr lang="en-GB" sz="2000" dirty="0">
                <a:latin typeface="Abadi" panose="020B0604020104020204" pitchFamily="34" charset="0"/>
              </a:rPr>
              <a:t>This scatter plot of Orbit Type vs. Payload Mass shows that:</a:t>
            </a:r>
          </a:p>
          <a:p>
            <a:pPr marL="285750" indent="-285750">
              <a:buFont typeface="Arial" panose="020B0604020202020204" pitchFamily="34" charset="0"/>
              <a:buChar char="•"/>
            </a:pPr>
            <a:r>
              <a:rPr lang="en-GB" sz="1800" dirty="0">
                <a:latin typeface="Abadi" panose="020B0604020104020204" pitchFamily="34" charset="0"/>
              </a:rPr>
              <a:t>The following orbit types have more success with heavy payloads:</a:t>
            </a:r>
          </a:p>
          <a:p>
            <a:pPr marL="463550" lvl="1" indent="-285750">
              <a:buFont typeface="Arial" panose="020B0604020202020204" pitchFamily="34" charset="0"/>
              <a:buChar char="•"/>
            </a:pPr>
            <a:r>
              <a:rPr lang="en-GB" sz="1800" dirty="0">
                <a:latin typeface="Abadi" panose="020B0604020104020204" pitchFamily="34" charset="0"/>
              </a:rPr>
              <a:t>PO (although the number of data points is small)</a:t>
            </a:r>
          </a:p>
          <a:p>
            <a:pPr marL="463550" lvl="1" indent="-285750">
              <a:buFont typeface="Arial" panose="020B0604020202020204" pitchFamily="34" charset="0"/>
              <a:buChar char="•"/>
            </a:pPr>
            <a:r>
              <a:rPr lang="en-GB" sz="1800" dirty="0">
                <a:latin typeface="Abadi" panose="020B0604020104020204" pitchFamily="34" charset="0"/>
              </a:rPr>
              <a:t>ISS</a:t>
            </a:r>
          </a:p>
          <a:p>
            <a:pPr marL="463550" lvl="1" indent="-285750">
              <a:buFont typeface="Arial" panose="020B0604020202020204" pitchFamily="34" charset="0"/>
              <a:buChar char="•"/>
            </a:pPr>
            <a:r>
              <a:rPr lang="en-GB" sz="1800" dirty="0">
                <a:latin typeface="Abadi" panose="020B0604020104020204" pitchFamily="34" charset="0"/>
              </a:rPr>
              <a:t>LEO</a:t>
            </a:r>
          </a:p>
          <a:p>
            <a:pPr marL="285750" indent="-285750">
              <a:buFont typeface="Arial" panose="020B0604020202020204" pitchFamily="34" charset="0"/>
              <a:buChar char="•"/>
            </a:pPr>
            <a:r>
              <a:rPr lang="en-GB" sz="2000" dirty="0">
                <a:latin typeface="Abadi" panose="020B0604020104020204" pitchFamily="34" charset="0"/>
              </a:rPr>
              <a:t>For GTO, the relationship between payload mass and success rate is unclear.</a:t>
            </a:r>
          </a:p>
          <a:p>
            <a:pPr marL="285750" indent="-285750">
              <a:buFont typeface="Arial" panose="020B0604020202020204" pitchFamily="34" charset="0"/>
              <a:buChar char="•"/>
            </a:pPr>
            <a:r>
              <a:rPr lang="en-GB" sz="2000" dirty="0">
                <a:latin typeface="Abadi" panose="020B0604020104020204" pitchFamily="34" charset="0"/>
              </a:rPr>
              <a:t>VLEO (Very Low Earth Orbit) launches are associated with heavier payloads, which makes intuitive sense.</a:t>
            </a:r>
          </a:p>
          <a:p>
            <a:pPr marL="285750" indent="-285750"/>
            <a:r>
              <a:rPr lang="en-US" sz="2000" spc="-25" dirty="0">
                <a:latin typeface="Abadi" panose="020B0604020104020204" pitchFamily="34" charset="0"/>
                <a:cs typeface="Carlito"/>
              </a:rPr>
              <a:t>LEO </a:t>
            </a:r>
            <a:r>
              <a:rPr lang="en-US" sz="2000" spc="-5" dirty="0">
                <a:latin typeface="Abadi" panose="020B0604020104020204" pitchFamily="34" charset="0"/>
                <a:cs typeface="Carlito"/>
              </a:rPr>
              <a:t>and </a:t>
            </a:r>
            <a:r>
              <a:rPr lang="en-US" sz="2000" spc="-15" dirty="0">
                <a:latin typeface="Abadi" panose="020B0604020104020204" pitchFamily="34" charset="0"/>
                <a:cs typeface="Carlito"/>
              </a:rPr>
              <a:t>SSO seem to </a:t>
            </a:r>
            <a:r>
              <a:rPr lang="en-US" sz="2000" spc="-25" dirty="0">
                <a:latin typeface="Abadi" panose="020B0604020104020204" pitchFamily="34" charset="0"/>
                <a:cs typeface="Carlito"/>
              </a:rPr>
              <a:t>have </a:t>
            </a:r>
            <a:r>
              <a:rPr lang="en-US" sz="2000" spc="-20" dirty="0">
                <a:latin typeface="Abadi" panose="020B0604020104020204" pitchFamily="34" charset="0"/>
                <a:cs typeface="Carlito"/>
              </a:rPr>
              <a:t>relatively low payload</a:t>
            </a:r>
            <a:r>
              <a:rPr lang="en-US" sz="2000" spc="135" dirty="0">
                <a:latin typeface="Abadi" panose="020B0604020104020204" pitchFamily="34" charset="0"/>
                <a:cs typeface="Carlito"/>
              </a:rPr>
              <a:t> </a:t>
            </a:r>
            <a:r>
              <a:rPr lang="en-US" sz="2000" spc="-5" dirty="0">
                <a:latin typeface="Abadi" panose="020B0604020104020204" pitchFamily="34" charset="0"/>
                <a:cs typeface="Carlito"/>
              </a:rPr>
              <a:t>mass</a:t>
            </a:r>
            <a:endParaRPr lang="en-US" sz="2000" dirty="0">
              <a:latin typeface="Abadi" panose="020B0604020104020204" pitchFamily="34" charset="0"/>
              <a:cs typeface="Carlito"/>
            </a:endParaRPr>
          </a:p>
          <a:p>
            <a:pPr marL="285750" indent="-285750">
              <a:buFont typeface="Arial" panose="020B0604020202020204" pitchFamily="34" charset="0"/>
              <a:buChar char="•"/>
            </a:pPr>
            <a:endParaRPr lang="en-GB" sz="1600" dirty="0">
              <a:latin typeface="Abadi" panose="020B0604020104020204" pitchFamily="34" charset="0"/>
            </a:endParaRPr>
          </a:p>
          <a:p>
            <a:endParaRPr lang="en-GB" sz="1600" dirty="0">
              <a:latin typeface="Abadi" panose="020B0604020104020204" pitchFamily="34" charset="0"/>
            </a:endParaRPr>
          </a:p>
        </p:txBody>
      </p:sp>
      <p:sp>
        <p:nvSpPr>
          <p:cNvPr id="6" name="Content Placeholder 5">
            <a:extLst>
              <a:ext uri="{FF2B5EF4-FFF2-40B4-BE49-F238E27FC236}">
                <a16:creationId xmlns:a16="http://schemas.microsoft.com/office/drawing/2014/main" id="{D58DE49F-E5B2-3B61-B2FA-2D7BCDDE03B2}"/>
              </a:ext>
            </a:extLst>
          </p:cNvPr>
          <p:cNvSpPr>
            <a:spLocks noGrp="1"/>
          </p:cNvSpPr>
          <p:nvPr>
            <p:ph sz="half" idx="2"/>
          </p:nvPr>
        </p:nvSpPr>
        <p:spPr>
          <a:xfrm>
            <a:off x="6172200" y="1376414"/>
            <a:ext cx="5181600" cy="5361270"/>
          </a:xfrm>
        </p:spPr>
        <p:txBody>
          <a:bodyPr/>
          <a:lstStyle/>
          <a:p>
            <a:r>
              <a:rPr lang="en-US" sz="2800" dirty="0">
                <a:solidFill>
                  <a:schemeClr val="accent3">
                    <a:lumMod val="25000"/>
                  </a:schemeClr>
                </a:solidFill>
                <a:latin typeface="Abadi" panose="020B0604020104020204" pitchFamily="34" charset="0"/>
              </a:rPr>
              <a:t>Scatter Point of Payload vs. Orbit Type.</a:t>
            </a:r>
            <a:endParaRPr lang="en-ID"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descr="Chart, scatter chart&#10;&#10;Description automatically generated">
            <a:extLst>
              <a:ext uri="{FF2B5EF4-FFF2-40B4-BE49-F238E27FC236}">
                <a16:creationId xmlns:a16="http://schemas.microsoft.com/office/drawing/2014/main" id="{7ABF36E4-8032-4567-47E1-846E1A8C1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299758"/>
            <a:ext cx="5293781" cy="341534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Picture 1">
            <a:extLst>
              <a:ext uri="{FF2B5EF4-FFF2-40B4-BE49-F238E27FC236}">
                <a16:creationId xmlns:a16="http://schemas.microsoft.com/office/drawing/2014/main" id="{B0862580-559D-865F-7FB7-7E0AD5E8B06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838200" y="1376413"/>
            <a:ext cx="5181600" cy="5380522"/>
          </a:xfrm>
          <a:prstGeom prst="rect">
            <a:avLst/>
          </a:prstGeom>
        </p:spPr>
        <p:txBody>
          <a:bodyPr>
            <a:normAutofit fontScale="92500" lnSpcReduction="10000"/>
          </a:bodyPr>
          <a:lstStyle/>
          <a:p>
            <a:r>
              <a:rPr lang="en-GB" sz="2600" dirty="0">
                <a:latin typeface="Abadi" panose="020B0604020104020204" pitchFamily="34" charset="0"/>
              </a:rPr>
              <a:t>The line chart of yearly average success rate shows that:</a:t>
            </a:r>
          </a:p>
          <a:p>
            <a:pPr marL="457200" indent="-457200">
              <a:buFont typeface="+mj-lt"/>
              <a:buAutoNum type="arabicPeriod"/>
            </a:pPr>
            <a:r>
              <a:rPr lang="en-GB" sz="2400" dirty="0">
                <a:latin typeface="Abadi" panose="020B0604020104020204" pitchFamily="34" charset="0"/>
              </a:rPr>
              <a:t>Between 2010 and 2013, all landings were unsuccessful (as the success rate is 0).</a:t>
            </a:r>
          </a:p>
          <a:p>
            <a:pPr marL="457200" indent="-457200">
              <a:buFont typeface="+mj-lt"/>
              <a:buAutoNum type="arabicPeriod"/>
            </a:pPr>
            <a:r>
              <a:rPr lang="en-GB" sz="2400" dirty="0">
                <a:latin typeface="Abadi" panose="020B0604020104020204" pitchFamily="34" charset="0"/>
              </a:rPr>
              <a:t>After 2013, the success rate generally increased, despite small dips in 2018 and 2020.</a:t>
            </a:r>
          </a:p>
          <a:p>
            <a:pPr marL="457200" indent="-457200">
              <a:buFont typeface="+mj-lt"/>
              <a:buAutoNum type="arabicPeriod"/>
            </a:pPr>
            <a:r>
              <a:rPr lang="en-GB" sz="2400" dirty="0">
                <a:latin typeface="Abadi" panose="020B0604020104020204" pitchFamily="34" charset="0"/>
              </a:rPr>
              <a:t>After 2016, there was always a greater than 50% chance of success.</a:t>
            </a:r>
          </a:p>
          <a:p>
            <a:pPr marL="0" indent="0">
              <a:buNone/>
            </a:pPr>
            <a:endParaRPr lang="en-GB" sz="2400" dirty="0">
              <a:latin typeface="Abadi" panose="020B0604020104020204" pitchFamily="34" charset="0"/>
            </a:endParaRPr>
          </a:p>
          <a:p>
            <a:pPr marL="12700" algn="just">
              <a:lnSpc>
                <a:spcPct val="100000"/>
              </a:lnSpc>
              <a:spcBef>
                <a:spcPts val="505"/>
              </a:spcBef>
            </a:pPr>
            <a:r>
              <a:rPr lang="en-US" sz="2600" spc="-15" dirty="0">
                <a:latin typeface="Abadi" panose="020B0604020104020204" pitchFamily="34" charset="0"/>
                <a:cs typeface="Carlito"/>
              </a:rPr>
              <a:t>Success </a:t>
            </a:r>
            <a:r>
              <a:rPr lang="en-US" sz="2600" spc="-20" dirty="0">
                <a:latin typeface="Abadi" panose="020B0604020104020204" pitchFamily="34" charset="0"/>
                <a:cs typeface="Carlito"/>
              </a:rPr>
              <a:t>generally </a:t>
            </a:r>
            <a:r>
              <a:rPr lang="en-US" sz="2600" spc="-10" dirty="0">
                <a:latin typeface="Abadi" panose="020B0604020104020204" pitchFamily="34" charset="0"/>
                <a:cs typeface="Carlito"/>
              </a:rPr>
              <a:t>increases </a:t>
            </a:r>
            <a:r>
              <a:rPr lang="en-US" sz="2600" spc="-20" dirty="0">
                <a:latin typeface="Abadi" panose="020B0604020104020204" pitchFamily="34" charset="0"/>
                <a:cs typeface="Carlito"/>
              </a:rPr>
              <a:t>over </a:t>
            </a:r>
            <a:r>
              <a:rPr lang="en-US" sz="2600" spc="-5" dirty="0">
                <a:latin typeface="Abadi" panose="020B0604020104020204" pitchFamily="34" charset="0"/>
                <a:cs typeface="Carlito"/>
              </a:rPr>
              <a:t>time since </a:t>
            </a:r>
            <a:r>
              <a:rPr lang="en-US" sz="2600" spc="-20" dirty="0">
                <a:latin typeface="Abadi" panose="020B0604020104020204" pitchFamily="34" charset="0"/>
                <a:cs typeface="Carlito"/>
              </a:rPr>
              <a:t>2013 </a:t>
            </a:r>
            <a:r>
              <a:rPr lang="en-US" sz="2600" spc="-5" dirty="0">
                <a:latin typeface="Abadi" panose="020B0604020104020204" pitchFamily="34" charset="0"/>
                <a:cs typeface="Carlito"/>
              </a:rPr>
              <a:t>with a </a:t>
            </a:r>
            <a:r>
              <a:rPr lang="en-US" sz="2600" spc="-10" dirty="0">
                <a:latin typeface="Abadi" panose="020B0604020104020204" pitchFamily="34" charset="0"/>
                <a:cs typeface="Carlito"/>
              </a:rPr>
              <a:t>slight </a:t>
            </a:r>
            <a:r>
              <a:rPr lang="en-US" sz="2600" spc="-5" dirty="0">
                <a:latin typeface="Abadi" panose="020B0604020104020204" pitchFamily="34" charset="0"/>
                <a:cs typeface="Carlito"/>
              </a:rPr>
              <a:t>dip </a:t>
            </a:r>
            <a:r>
              <a:rPr lang="en-US" sz="2600" dirty="0">
                <a:latin typeface="Abadi" panose="020B0604020104020204" pitchFamily="34" charset="0"/>
                <a:cs typeface="Carlito"/>
              </a:rPr>
              <a:t>in</a:t>
            </a:r>
            <a:r>
              <a:rPr lang="en-US" sz="2600" spc="55" dirty="0">
                <a:latin typeface="Abadi" panose="020B0604020104020204" pitchFamily="34" charset="0"/>
                <a:cs typeface="Carlito"/>
              </a:rPr>
              <a:t> </a:t>
            </a:r>
            <a:r>
              <a:rPr lang="en-US" sz="2600" spc="-25" dirty="0">
                <a:latin typeface="Abadi" panose="020B0604020104020204" pitchFamily="34" charset="0"/>
                <a:cs typeface="Carlito"/>
              </a:rPr>
              <a:t>2018</a:t>
            </a:r>
            <a:endParaRPr lang="en-US" sz="2600" dirty="0">
              <a:latin typeface="Abadi" panose="020B0604020104020204" pitchFamily="34" charset="0"/>
              <a:cs typeface="Carlito"/>
            </a:endParaRPr>
          </a:p>
          <a:p>
            <a:pPr marL="12700" algn="just">
              <a:lnSpc>
                <a:spcPct val="100000"/>
              </a:lnSpc>
              <a:spcBef>
                <a:spcPts val="405"/>
              </a:spcBef>
            </a:pPr>
            <a:r>
              <a:rPr lang="en-US" sz="2600" spc="-20" dirty="0">
                <a:latin typeface="Abadi" panose="020B0604020104020204" pitchFamily="34" charset="0"/>
                <a:cs typeface="Carlito"/>
              </a:rPr>
              <a:t>Success </a:t>
            </a:r>
            <a:r>
              <a:rPr lang="en-US" sz="2600" dirty="0">
                <a:latin typeface="Abadi" panose="020B0604020104020204" pitchFamily="34" charset="0"/>
                <a:cs typeface="Carlito"/>
              </a:rPr>
              <a:t>in </a:t>
            </a:r>
            <a:r>
              <a:rPr lang="en-US" sz="2600" spc="-25" dirty="0">
                <a:latin typeface="Abadi" panose="020B0604020104020204" pitchFamily="34" charset="0"/>
                <a:cs typeface="Carlito"/>
              </a:rPr>
              <a:t>recent years </a:t>
            </a:r>
            <a:r>
              <a:rPr lang="en-US" sz="2600" spc="-15" dirty="0">
                <a:latin typeface="Abadi" panose="020B0604020104020204" pitchFamily="34" charset="0"/>
                <a:cs typeface="Carlito"/>
              </a:rPr>
              <a:t>at </a:t>
            </a:r>
            <a:r>
              <a:rPr lang="en-US" sz="2600" spc="-20" dirty="0">
                <a:latin typeface="Abadi" panose="020B0604020104020204" pitchFamily="34" charset="0"/>
                <a:cs typeface="Carlito"/>
              </a:rPr>
              <a:t>around</a:t>
            </a:r>
            <a:r>
              <a:rPr lang="en-US" sz="2600" spc="90" dirty="0">
                <a:latin typeface="Abadi" panose="020B0604020104020204" pitchFamily="34" charset="0"/>
                <a:cs typeface="Carlito"/>
              </a:rPr>
              <a:t> </a:t>
            </a:r>
            <a:r>
              <a:rPr lang="en-US" sz="2600" spc="-25" dirty="0">
                <a:latin typeface="Abadi" panose="020B0604020104020204" pitchFamily="34" charset="0"/>
                <a:cs typeface="Carlito"/>
              </a:rPr>
              <a:t>80%</a:t>
            </a:r>
            <a:endParaRPr lang="en-US" sz="2600" dirty="0">
              <a:latin typeface="Abadi" panose="020B0604020104020204" pitchFamily="34" charset="0"/>
              <a:cs typeface="Carlito"/>
            </a:endParaRPr>
          </a:p>
          <a:p>
            <a:pPr marL="285750" indent="-285750">
              <a:buFont typeface="Arial" panose="020B0604020202020204" pitchFamily="34" charset="0"/>
              <a:buChar char="•"/>
            </a:pPr>
            <a:endParaRPr lang="en-GB" sz="2400" dirty="0">
              <a:latin typeface="Abadi" panose="020B0604020104020204" pitchFamily="34" charset="0"/>
            </a:endParaRPr>
          </a:p>
        </p:txBody>
      </p:sp>
      <p:sp>
        <p:nvSpPr>
          <p:cNvPr id="6" name="Content Placeholder 5">
            <a:extLst>
              <a:ext uri="{FF2B5EF4-FFF2-40B4-BE49-F238E27FC236}">
                <a16:creationId xmlns:a16="http://schemas.microsoft.com/office/drawing/2014/main" id="{14D92A5D-40E7-7958-04BE-CFBC0422437F}"/>
              </a:ext>
            </a:extLst>
          </p:cNvPr>
          <p:cNvSpPr>
            <a:spLocks noGrp="1"/>
          </p:cNvSpPr>
          <p:nvPr>
            <p:ph sz="half" idx="2"/>
          </p:nvPr>
        </p:nvSpPr>
        <p:spPr>
          <a:xfrm>
            <a:off x="6172200" y="1376413"/>
            <a:ext cx="5181600" cy="5380522"/>
          </a:xfrm>
        </p:spPr>
        <p:txBody>
          <a:bodyPr/>
          <a:lstStyle/>
          <a:p>
            <a:r>
              <a:rPr lang="en-US" sz="2800" dirty="0">
                <a:solidFill>
                  <a:schemeClr val="accent3">
                    <a:lumMod val="25000"/>
                  </a:schemeClr>
                </a:solidFill>
                <a:latin typeface="Abadi" panose="020B0604020104020204" pitchFamily="34" charset="0"/>
              </a:rPr>
              <a:t>Line Chart of Yearly Average Success Rate.</a:t>
            </a:r>
            <a:endParaRPr lang="en-ID"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7" name="object 7">
            <a:extLst>
              <a:ext uri="{FF2B5EF4-FFF2-40B4-BE49-F238E27FC236}">
                <a16:creationId xmlns:a16="http://schemas.microsoft.com/office/drawing/2014/main" id="{3BD664C5-6B45-EBAA-653B-774A4AED7C51}"/>
              </a:ext>
            </a:extLst>
          </p:cNvPr>
          <p:cNvSpPr/>
          <p:nvPr/>
        </p:nvSpPr>
        <p:spPr>
          <a:xfrm>
            <a:off x="6260992" y="2432062"/>
            <a:ext cx="5092808" cy="3516352"/>
          </a:xfrm>
          <a:prstGeom prst="rect">
            <a:avLst/>
          </a:prstGeom>
          <a:blipFill>
            <a:blip r:embed="rId3" cstate="print"/>
            <a:stretch>
              <a:fillRect/>
            </a:stretch>
          </a:blipFill>
        </p:spPr>
        <p:txBody>
          <a:bodyPr wrap="square" lIns="0" tIns="0" rIns="0" bIns="0" rtlCol="0"/>
          <a:lstStyle/>
          <a:p>
            <a:endParaRPr/>
          </a:p>
        </p:txBody>
      </p:sp>
      <p:pic>
        <p:nvPicPr>
          <p:cNvPr id="2" name="Picture 1">
            <a:extLst>
              <a:ext uri="{FF2B5EF4-FFF2-40B4-BE49-F238E27FC236}">
                <a16:creationId xmlns:a16="http://schemas.microsoft.com/office/drawing/2014/main" id="{5658A0FB-B464-BCD0-EBD9-DE68F2EC84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7912"/>
            <a:ext cx="10626302" cy="5419023"/>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1800" dirty="0">
                <a:latin typeface="Abadi" panose="020B0604020104020204" pitchFamily="34" charset="0"/>
              </a:rPr>
              <a:t>The word </a:t>
            </a:r>
            <a:r>
              <a:rPr lang="en-GB" sz="1800" dirty="0">
                <a:solidFill>
                  <a:srgbClr val="FF0000"/>
                </a:solidFill>
                <a:latin typeface="Abadi" panose="020B0604020104020204" pitchFamily="34" charset="0"/>
              </a:rPr>
              <a:t>UNIQUE</a:t>
            </a:r>
            <a:r>
              <a:rPr lang="en-GB" sz="1800" dirty="0">
                <a:latin typeface="Abadi" panose="020B0604020104020204" pitchFamily="34" charset="0"/>
              </a:rPr>
              <a:t> returns only unique values from the </a:t>
            </a:r>
            <a:r>
              <a:rPr lang="en-GB" sz="1800" dirty="0">
                <a:solidFill>
                  <a:srgbClr val="00B050"/>
                </a:solidFill>
                <a:latin typeface="Abadi" panose="020B0604020104020204" pitchFamily="34" charset="0"/>
              </a:rPr>
              <a:t>LAUNCH_SITE </a:t>
            </a:r>
            <a:r>
              <a:rPr lang="en-GB" sz="1800" dirty="0">
                <a:latin typeface="Abadi" panose="020B0604020104020204" pitchFamily="34" charset="0"/>
              </a:rPr>
              <a:t>column of the </a:t>
            </a:r>
            <a:r>
              <a:rPr lang="en-GB" sz="1800" dirty="0">
                <a:solidFill>
                  <a:srgbClr val="00B050"/>
                </a:solidFill>
                <a:latin typeface="Abadi" panose="020B0604020104020204" pitchFamily="34" charset="0"/>
              </a:rPr>
              <a:t>SPACEXTBL</a:t>
            </a:r>
            <a:r>
              <a:rPr lang="en-GB" sz="1800" dirty="0">
                <a:latin typeface="Abadi" panose="020B0604020104020204" pitchFamily="34" charset="0"/>
              </a:rPr>
              <a:t> table.</a:t>
            </a:r>
          </a:p>
          <a:p>
            <a:pPr marL="12700">
              <a:lnSpc>
                <a:spcPts val="2300"/>
              </a:lnSpc>
              <a:spcBef>
                <a:spcPts val="1200"/>
              </a:spcBef>
            </a:pPr>
            <a:r>
              <a:rPr lang="en-US" sz="1800" spc="-5" dirty="0">
                <a:solidFill>
                  <a:srgbClr val="404040"/>
                </a:solidFill>
                <a:latin typeface="Abadi" panose="020B0604020104020204" pitchFamily="34" charset="0"/>
                <a:cs typeface="Carlito"/>
              </a:rPr>
              <a:t>CCAFS SLC-40 </a:t>
            </a:r>
            <a:r>
              <a:rPr lang="en-US" sz="1800" dirty="0">
                <a:solidFill>
                  <a:srgbClr val="404040"/>
                </a:solidFill>
                <a:latin typeface="Abadi" panose="020B0604020104020204" pitchFamily="34" charset="0"/>
                <a:cs typeface="Carlito"/>
              </a:rPr>
              <a:t>and </a:t>
            </a:r>
            <a:r>
              <a:rPr lang="en-US" sz="1800" spc="-10" dirty="0">
                <a:solidFill>
                  <a:srgbClr val="404040"/>
                </a:solidFill>
                <a:latin typeface="Abadi" panose="020B0604020104020204" pitchFamily="34" charset="0"/>
                <a:cs typeface="Carlito"/>
              </a:rPr>
              <a:t>CCAFSSLC-40 </a:t>
            </a:r>
            <a:r>
              <a:rPr lang="en-US" sz="1800" spc="-25" dirty="0">
                <a:solidFill>
                  <a:srgbClr val="404040"/>
                </a:solidFill>
                <a:latin typeface="Abadi" panose="020B0604020104020204" pitchFamily="34" charset="0"/>
                <a:cs typeface="Carlito"/>
              </a:rPr>
              <a:t>likely </a:t>
            </a:r>
            <a:r>
              <a:rPr lang="en-US" sz="1800" dirty="0">
                <a:solidFill>
                  <a:srgbClr val="404040"/>
                </a:solidFill>
                <a:latin typeface="Abadi" panose="020B0604020104020204" pitchFamily="34" charset="0"/>
                <a:cs typeface="Carlito"/>
              </a:rPr>
              <a:t>all </a:t>
            </a:r>
            <a:r>
              <a:rPr lang="en-US" sz="1800" spc="-20" dirty="0">
                <a:solidFill>
                  <a:srgbClr val="404040"/>
                </a:solidFill>
                <a:latin typeface="Abadi" panose="020B0604020104020204" pitchFamily="34" charset="0"/>
                <a:cs typeface="Carlito"/>
              </a:rPr>
              <a:t>represent </a:t>
            </a:r>
            <a:r>
              <a:rPr lang="en-US" sz="1800" dirty="0">
                <a:solidFill>
                  <a:srgbClr val="404040"/>
                </a:solidFill>
                <a:latin typeface="Abadi" panose="020B0604020104020204" pitchFamily="34" charset="0"/>
                <a:cs typeface="Carlito"/>
              </a:rPr>
              <a:t>the</a:t>
            </a:r>
            <a:r>
              <a:rPr lang="en-US" sz="1800" spc="-114" dirty="0">
                <a:solidFill>
                  <a:srgbClr val="404040"/>
                </a:solidFill>
                <a:latin typeface="Abadi" panose="020B0604020104020204" pitchFamily="34" charset="0"/>
                <a:cs typeface="Carlito"/>
              </a:rPr>
              <a:t> </a:t>
            </a:r>
            <a:r>
              <a:rPr lang="en-US" sz="1800" spc="-5" dirty="0">
                <a:solidFill>
                  <a:srgbClr val="404040"/>
                </a:solidFill>
                <a:latin typeface="Abadi" panose="020B0604020104020204" pitchFamily="34" charset="0"/>
                <a:cs typeface="Carlito"/>
              </a:rPr>
              <a:t>same </a:t>
            </a:r>
            <a:r>
              <a:rPr lang="en-US" sz="1800" dirty="0">
                <a:solidFill>
                  <a:srgbClr val="404040"/>
                </a:solidFill>
                <a:latin typeface="Abadi" panose="020B0604020104020204" pitchFamily="34" charset="0"/>
                <a:cs typeface="Carlito"/>
              </a:rPr>
              <a:t>launch </a:t>
            </a:r>
            <a:r>
              <a:rPr lang="en-US" sz="1800" spc="-20" dirty="0">
                <a:solidFill>
                  <a:srgbClr val="404040"/>
                </a:solidFill>
                <a:latin typeface="Abadi" panose="020B0604020104020204" pitchFamily="34" charset="0"/>
                <a:cs typeface="Carlito"/>
              </a:rPr>
              <a:t>site </a:t>
            </a:r>
            <a:r>
              <a:rPr lang="en-US" sz="1800" dirty="0">
                <a:solidFill>
                  <a:srgbClr val="404040"/>
                </a:solidFill>
                <a:latin typeface="Abadi" panose="020B0604020104020204" pitchFamily="34" charset="0"/>
                <a:cs typeface="Carlito"/>
              </a:rPr>
              <a:t>with </a:t>
            </a:r>
            <a:r>
              <a:rPr lang="en-US" sz="1800" spc="-25" dirty="0">
                <a:solidFill>
                  <a:srgbClr val="404040"/>
                </a:solidFill>
                <a:latin typeface="Abadi" panose="020B0604020104020204" pitchFamily="34" charset="0"/>
                <a:cs typeface="Carlito"/>
              </a:rPr>
              <a:t>data </a:t>
            </a:r>
            <a:r>
              <a:rPr lang="en-US" sz="1800" spc="-5" dirty="0">
                <a:solidFill>
                  <a:srgbClr val="404040"/>
                </a:solidFill>
                <a:latin typeface="Abadi" panose="020B0604020104020204" pitchFamily="34" charset="0"/>
                <a:cs typeface="Carlito"/>
              </a:rPr>
              <a:t>entry</a:t>
            </a:r>
            <a:r>
              <a:rPr lang="en-US" sz="1800" spc="-35" dirty="0">
                <a:solidFill>
                  <a:srgbClr val="404040"/>
                </a:solidFill>
                <a:latin typeface="Abadi" panose="020B0604020104020204" pitchFamily="34" charset="0"/>
                <a:cs typeface="Carlito"/>
              </a:rPr>
              <a:t> </a:t>
            </a:r>
            <a:r>
              <a:rPr lang="en-US" sz="1800" spc="-25" dirty="0">
                <a:solidFill>
                  <a:srgbClr val="404040"/>
                </a:solidFill>
                <a:latin typeface="Abadi" panose="020B0604020104020204" pitchFamily="34" charset="0"/>
                <a:cs typeface="Carlito"/>
              </a:rPr>
              <a:t>errors.</a:t>
            </a:r>
            <a:endParaRPr lang="en-US" sz="1800" dirty="0">
              <a:latin typeface="Abadi" panose="020B0604020104020204" pitchFamily="34" charset="0"/>
              <a:cs typeface="Carlito"/>
            </a:endParaRPr>
          </a:p>
          <a:p>
            <a:pPr marL="12700" marR="2114550">
              <a:lnSpc>
                <a:spcPct val="141500"/>
              </a:lnSpc>
              <a:spcBef>
                <a:spcPts val="110"/>
              </a:spcBef>
            </a:pPr>
            <a:r>
              <a:rPr lang="en-US" sz="1800" spc="-5" dirty="0">
                <a:solidFill>
                  <a:srgbClr val="404040"/>
                </a:solidFill>
                <a:latin typeface="Abadi" panose="020B0604020104020204" pitchFamily="34" charset="0"/>
                <a:cs typeface="Carlito"/>
              </a:rPr>
              <a:t>CCAFS </a:t>
            </a:r>
            <a:r>
              <a:rPr lang="en-US" sz="1800" spc="-15" dirty="0">
                <a:solidFill>
                  <a:srgbClr val="404040"/>
                </a:solidFill>
                <a:latin typeface="Abadi" panose="020B0604020104020204" pitchFamily="34" charset="0"/>
                <a:cs typeface="Carlito"/>
              </a:rPr>
              <a:t>LC-40 </a:t>
            </a:r>
            <a:r>
              <a:rPr lang="en-US" sz="1800" spc="-20" dirty="0">
                <a:solidFill>
                  <a:srgbClr val="404040"/>
                </a:solidFill>
                <a:latin typeface="Abadi" panose="020B0604020104020204" pitchFamily="34" charset="0"/>
                <a:cs typeface="Carlito"/>
              </a:rPr>
              <a:t>was </a:t>
            </a:r>
            <a:r>
              <a:rPr lang="en-US" sz="1800" dirty="0">
                <a:solidFill>
                  <a:srgbClr val="404040"/>
                </a:solidFill>
                <a:latin typeface="Abadi" panose="020B0604020104020204" pitchFamily="34" charset="0"/>
                <a:cs typeface="Carlito"/>
              </a:rPr>
              <a:t>the </a:t>
            </a:r>
            <a:r>
              <a:rPr lang="en-US" sz="1800" spc="-20" dirty="0">
                <a:solidFill>
                  <a:srgbClr val="404040"/>
                </a:solidFill>
                <a:latin typeface="Abadi" panose="020B0604020104020204" pitchFamily="34" charset="0"/>
                <a:cs typeface="Carlito"/>
              </a:rPr>
              <a:t>previous </a:t>
            </a:r>
            <a:r>
              <a:rPr lang="en-US" sz="1800" spc="-5" dirty="0">
                <a:solidFill>
                  <a:srgbClr val="404040"/>
                </a:solidFill>
                <a:latin typeface="Abadi" panose="020B0604020104020204" pitchFamily="34" charset="0"/>
                <a:cs typeface="Carlito"/>
              </a:rPr>
              <a:t>name.  </a:t>
            </a:r>
          </a:p>
          <a:p>
            <a:pPr marL="12700" marR="2114550">
              <a:lnSpc>
                <a:spcPct val="141500"/>
              </a:lnSpc>
              <a:spcBef>
                <a:spcPts val="110"/>
              </a:spcBef>
            </a:pPr>
            <a:r>
              <a:rPr lang="en-US" sz="1800" spc="-25" dirty="0">
                <a:solidFill>
                  <a:srgbClr val="404040"/>
                </a:solidFill>
                <a:latin typeface="Abadi" panose="020B0604020104020204" pitchFamily="34" charset="0"/>
                <a:cs typeface="Carlito"/>
              </a:rPr>
              <a:t>Likely </a:t>
            </a:r>
            <a:r>
              <a:rPr lang="en-US" sz="1800" spc="-5" dirty="0">
                <a:solidFill>
                  <a:srgbClr val="404040"/>
                </a:solidFill>
                <a:latin typeface="Abadi" panose="020B0604020104020204" pitchFamily="34" charset="0"/>
                <a:cs typeface="Carlito"/>
              </a:rPr>
              <a:t>only </a:t>
            </a:r>
            <a:r>
              <a:rPr lang="en-US" sz="1800" dirty="0">
                <a:solidFill>
                  <a:srgbClr val="404040"/>
                </a:solidFill>
                <a:latin typeface="Abadi" panose="020B0604020104020204" pitchFamily="34" charset="0"/>
                <a:cs typeface="Carlito"/>
              </a:rPr>
              <a:t>3 unique </a:t>
            </a:r>
            <a:r>
              <a:rPr lang="en-US" sz="1800" spc="-5" dirty="0" err="1">
                <a:solidFill>
                  <a:srgbClr val="404040"/>
                </a:solidFill>
                <a:latin typeface="Abadi" panose="020B0604020104020204" pitchFamily="34" charset="0"/>
                <a:cs typeface="Carlito"/>
              </a:rPr>
              <a:t>launch_site</a:t>
            </a:r>
            <a:r>
              <a:rPr lang="en-US" sz="1800" spc="-5" dirty="0">
                <a:solidFill>
                  <a:srgbClr val="404040"/>
                </a:solidFill>
                <a:latin typeface="Abadi" panose="020B0604020104020204" pitchFamily="34" charset="0"/>
                <a:cs typeface="Carlito"/>
              </a:rPr>
              <a:t> values:  CCAFS SLC-40, KSC LC-39A,</a:t>
            </a:r>
            <a:r>
              <a:rPr lang="en-US" sz="1800" spc="-310" dirty="0">
                <a:solidFill>
                  <a:srgbClr val="404040"/>
                </a:solidFill>
                <a:latin typeface="Abadi" panose="020B0604020104020204" pitchFamily="34" charset="0"/>
                <a:cs typeface="Carlito"/>
              </a:rPr>
              <a:t> </a:t>
            </a:r>
            <a:r>
              <a:rPr lang="en-US" sz="1800" spc="-40" dirty="0">
                <a:solidFill>
                  <a:srgbClr val="404040"/>
                </a:solidFill>
                <a:latin typeface="Abadi" panose="020B0604020104020204" pitchFamily="34" charset="0"/>
                <a:cs typeface="Carlito"/>
              </a:rPr>
              <a:t>VAFB </a:t>
            </a:r>
            <a:r>
              <a:rPr lang="en-US" sz="1800" spc="-10" dirty="0">
                <a:solidFill>
                  <a:srgbClr val="404040"/>
                </a:solidFill>
                <a:latin typeface="Abadi" panose="020B0604020104020204" pitchFamily="34" charset="0"/>
                <a:cs typeface="Carlito"/>
              </a:rPr>
              <a:t>SLC-4E</a:t>
            </a:r>
            <a:endParaRPr lang="en-US" sz="1800" dirty="0">
              <a:latin typeface="Abadi" panose="020B0604020104020204" pitchFamily="34" charset="0"/>
              <a:cs typeface="Carlito"/>
            </a:endParaRPr>
          </a:p>
          <a:p>
            <a:pPr>
              <a:lnSpc>
                <a:spcPct val="100000"/>
              </a:lnSpc>
              <a:spcBef>
                <a:spcPts val="1400"/>
              </a:spcBef>
            </a:pPr>
            <a:endParaRPr lang="en-GB" sz="18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a:extLst>
              <a:ext uri="{FF2B5EF4-FFF2-40B4-BE49-F238E27FC236}">
                <a16:creationId xmlns:a16="http://schemas.microsoft.com/office/drawing/2014/main" id="{981D0708-7E69-299E-682A-4261211861F2}"/>
              </a:ext>
            </a:extLst>
          </p:cNvPr>
          <p:cNvSpPr/>
          <p:nvPr/>
        </p:nvSpPr>
        <p:spPr>
          <a:xfrm>
            <a:off x="3707480" y="1761243"/>
            <a:ext cx="4640661" cy="3272770"/>
          </a:xfrm>
          <a:prstGeom prst="rect">
            <a:avLst/>
          </a:prstGeom>
          <a:blipFill>
            <a:blip r:embed="rId3" cstate="print"/>
            <a:stretch>
              <a:fillRect/>
            </a:stretch>
          </a:blipFill>
        </p:spPr>
        <p:txBody>
          <a:bodyPr wrap="square" lIns="0" tIns="0" rIns="0" bIns="0" rtlCol="0"/>
          <a:lstStyle/>
          <a:p>
            <a:endParaRPr dirty="0"/>
          </a:p>
        </p:txBody>
      </p:sp>
      <p:pic>
        <p:nvPicPr>
          <p:cNvPr id="2" name="Picture 1">
            <a:extLst>
              <a:ext uri="{FF2B5EF4-FFF2-40B4-BE49-F238E27FC236}">
                <a16:creationId xmlns:a16="http://schemas.microsoft.com/office/drawing/2014/main" id="{DB2ACEBE-4859-0A28-74C9-5E20F3AD240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6038"/>
            <a:ext cx="10616676" cy="5216893"/>
          </a:xfrm>
          <a:prstGeom prst="rect">
            <a:avLst/>
          </a:prstGeom>
        </p:spPr>
        <p:txBody>
          <a:bodyPr>
            <a:normAutofit/>
          </a:bodyPr>
          <a:lstStyle/>
          <a:p>
            <a:pPr>
              <a:lnSpc>
                <a:spcPct val="100000"/>
              </a:lnSpc>
              <a:spcBef>
                <a:spcPts val="1400"/>
              </a:spcBef>
            </a:pPr>
            <a:r>
              <a:rPr lang="en-US" sz="2400" spc="-35" dirty="0">
                <a:solidFill>
                  <a:srgbClr val="404040"/>
                </a:solidFill>
                <a:latin typeface="Carlito"/>
                <a:cs typeface="Carlito"/>
              </a:rPr>
              <a:t>First </a:t>
            </a:r>
            <a:r>
              <a:rPr lang="en-US" sz="2400" spc="-20" dirty="0">
                <a:solidFill>
                  <a:srgbClr val="404040"/>
                </a:solidFill>
                <a:latin typeface="Carlito"/>
                <a:cs typeface="Carlito"/>
              </a:rPr>
              <a:t>five </a:t>
            </a:r>
            <a:r>
              <a:rPr lang="en-US" sz="2400" spc="-5" dirty="0">
                <a:solidFill>
                  <a:srgbClr val="404040"/>
                </a:solidFill>
                <a:latin typeface="Carlito"/>
                <a:cs typeface="Carlito"/>
              </a:rPr>
              <a:t>entries </a:t>
            </a:r>
            <a:r>
              <a:rPr lang="en-US" sz="2400" dirty="0">
                <a:solidFill>
                  <a:srgbClr val="404040"/>
                </a:solidFill>
                <a:latin typeface="Carlito"/>
                <a:cs typeface="Carlito"/>
              </a:rPr>
              <a:t>in the </a:t>
            </a:r>
            <a:r>
              <a:rPr lang="en-US" sz="2400" spc="-5" dirty="0">
                <a:solidFill>
                  <a:srgbClr val="404040"/>
                </a:solidFill>
                <a:latin typeface="Carlito"/>
                <a:cs typeface="Carlito"/>
              </a:rPr>
              <a:t>database with Launch </a:t>
            </a:r>
            <a:r>
              <a:rPr lang="en-US" sz="2400" spc="-15" dirty="0">
                <a:solidFill>
                  <a:srgbClr val="404040"/>
                </a:solidFill>
                <a:latin typeface="Carlito"/>
                <a:cs typeface="Carlito"/>
              </a:rPr>
              <a:t>Site</a:t>
            </a:r>
            <a:r>
              <a:rPr lang="en-US" sz="2400" spc="-100" dirty="0">
                <a:solidFill>
                  <a:srgbClr val="404040"/>
                </a:solidFill>
                <a:latin typeface="Carlito"/>
                <a:cs typeface="Carlito"/>
              </a:rPr>
              <a:t> </a:t>
            </a:r>
            <a:r>
              <a:rPr lang="en-US" sz="2400" spc="-5" dirty="0">
                <a:solidFill>
                  <a:srgbClr val="404040"/>
                </a:solidFill>
                <a:latin typeface="Carlito"/>
                <a:cs typeface="Carlito"/>
              </a:rPr>
              <a:t>name </a:t>
            </a:r>
            <a:r>
              <a:rPr lang="en-US" sz="2400" dirty="0">
                <a:solidFill>
                  <a:srgbClr val="404040"/>
                </a:solidFill>
                <a:latin typeface="Carlito"/>
                <a:cs typeface="Carlito"/>
              </a:rPr>
              <a:t>beginning </a:t>
            </a:r>
            <a:r>
              <a:rPr lang="en-US" sz="2400" spc="-5" dirty="0">
                <a:solidFill>
                  <a:srgbClr val="404040"/>
                </a:solidFill>
                <a:latin typeface="Carlito"/>
                <a:cs typeface="Carlito"/>
              </a:rPr>
              <a:t>with </a:t>
            </a:r>
            <a:r>
              <a:rPr lang="en-US" sz="2400" dirty="0">
                <a:solidFill>
                  <a:srgbClr val="404040"/>
                </a:solidFill>
                <a:latin typeface="Carlito"/>
                <a:cs typeface="Carlito"/>
              </a:rPr>
              <a:t>CCA.</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400" dirty="0">
                <a:solidFill>
                  <a:srgbClr val="FF0000"/>
                </a:solidFill>
                <a:latin typeface="Abadi" panose="020B0604020104020204" pitchFamily="34" charset="0"/>
              </a:rPr>
              <a:t>LIMIT 5</a:t>
            </a:r>
            <a:r>
              <a:rPr lang="en-GB" sz="2400" dirty="0">
                <a:latin typeface="Abadi" panose="020B0604020104020204" pitchFamily="34" charset="0"/>
              </a:rPr>
              <a:t> fetches only 5 records, and the </a:t>
            </a:r>
            <a:r>
              <a:rPr lang="en-GB" sz="2400" dirty="0">
                <a:solidFill>
                  <a:srgbClr val="FF0000"/>
                </a:solidFill>
                <a:latin typeface="Abadi" panose="020B0604020104020204" pitchFamily="34" charset="0"/>
              </a:rPr>
              <a:t>LIKE</a:t>
            </a:r>
            <a:r>
              <a:rPr lang="en-GB" sz="2400" dirty="0">
                <a:latin typeface="Abadi" panose="020B0604020104020204" pitchFamily="34" charset="0"/>
              </a:rPr>
              <a:t> keyword is used with the wild card </a:t>
            </a:r>
            <a:r>
              <a:rPr lang="en-GB" sz="2400" dirty="0">
                <a:solidFill>
                  <a:srgbClr val="00B050"/>
                </a:solidFill>
                <a:latin typeface="Abadi" panose="020B0604020104020204" pitchFamily="34" charset="0"/>
              </a:rPr>
              <a:t>‘CCA%’ </a:t>
            </a:r>
            <a:r>
              <a:rPr lang="en-GB" sz="2400" dirty="0">
                <a:latin typeface="Abadi" panose="020B0604020104020204" pitchFamily="34" charset="0"/>
              </a:rPr>
              <a:t>to retrieve string values beginning with ‘CCA’.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4F86D064-AB03-2768-58AC-A2892304C3A7}"/>
              </a:ext>
            </a:extLst>
          </p:cNvPr>
          <p:cNvSpPr/>
          <p:nvPr/>
        </p:nvSpPr>
        <p:spPr>
          <a:xfrm>
            <a:off x="1959864" y="1853183"/>
            <a:ext cx="8964810" cy="371984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379BC57F-A8E3-ECCD-CE83-CE0BC2AE567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6412"/>
            <a:ext cx="10587801" cy="5481587"/>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GB" sz="2400" dirty="0">
                <a:latin typeface="Abadi" panose="020B0604020104020204" pitchFamily="34" charset="0"/>
              </a:rPr>
              <a:t>The </a:t>
            </a:r>
            <a:r>
              <a:rPr lang="en-GB" sz="2400" dirty="0">
                <a:solidFill>
                  <a:srgbClr val="FF0000"/>
                </a:solidFill>
                <a:latin typeface="Abadi" panose="020B0604020104020204" pitchFamily="34" charset="0"/>
              </a:rPr>
              <a:t>SUM</a:t>
            </a:r>
            <a:r>
              <a:rPr lang="en-GB" sz="2400" dirty="0">
                <a:latin typeface="Abadi" panose="020B0604020104020204" pitchFamily="34" charset="0"/>
              </a:rPr>
              <a:t> keyword is used to calculate the total of the </a:t>
            </a:r>
            <a:r>
              <a:rPr lang="en-GB" sz="2400" dirty="0">
                <a:solidFill>
                  <a:srgbClr val="00B050"/>
                </a:solidFill>
                <a:latin typeface="Abadi" panose="020B0604020104020204" pitchFamily="34" charset="0"/>
              </a:rPr>
              <a:t>LAUNCH</a:t>
            </a:r>
            <a:r>
              <a:rPr lang="en-GB" sz="2400" dirty="0">
                <a:latin typeface="Abadi" panose="020B0604020104020204" pitchFamily="34" charset="0"/>
              </a:rPr>
              <a:t> column, and the </a:t>
            </a:r>
            <a:r>
              <a:rPr lang="en-GB" sz="2400" dirty="0">
                <a:solidFill>
                  <a:srgbClr val="FF0000"/>
                </a:solidFill>
                <a:latin typeface="Abadi" panose="020B0604020104020204" pitchFamily="34" charset="0"/>
              </a:rPr>
              <a:t>SUM</a:t>
            </a:r>
            <a:r>
              <a:rPr lang="en-GB" sz="2400" dirty="0">
                <a:latin typeface="Abadi" panose="020B0604020104020204" pitchFamily="34" charset="0"/>
              </a:rPr>
              <a:t> keyword (and the associated condition) filters the results to only boosters from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5">
            <a:extLst>
              <a:ext uri="{FF2B5EF4-FFF2-40B4-BE49-F238E27FC236}">
                <a16:creationId xmlns:a16="http://schemas.microsoft.com/office/drawing/2014/main" id="{C3F2F122-8EE4-FF87-EE49-9EDF7E20F71D}"/>
              </a:ext>
            </a:extLst>
          </p:cNvPr>
          <p:cNvSpPr/>
          <p:nvPr/>
        </p:nvSpPr>
        <p:spPr>
          <a:xfrm>
            <a:off x="1807384" y="1858878"/>
            <a:ext cx="8577232" cy="3622710"/>
          </a:xfrm>
          <a:prstGeom prst="rect">
            <a:avLst/>
          </a:prstGeom>
          <a:blipFill>
            <a:blip r:embed="rId3"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46233CC6-395F-C5FD-1772-49708D4E471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4914"/>
            <a:ext cx="10607051" cy="5443086"/>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just"/>
            <a:r>
              <a:rPr lang="en-GB" sz="2400" dirty="0">
                <a:latin typeface="Abadi" panose="020B0604020104020204" pitchFamily="34" charset="0"/>
              </a:rPr>
              <a:t>The </a:t>
            </a:r>
            <a:r>
              <a:rPr lang="en-GB" sz="2400" dirty="0">
                <a:solidFill>
                  <a:srgbClr val="FF0000"/>
                </a:solidFill>
                <a:latin typeface="Abadi" panose="020B0604020104020204" pitchFamily="34" charset="0"/>
              </a:rPr>
              <a:t>AVG</a:t>
            </a:r>
            <a:r>
              <a:rPr lang="en-GB" sz="2400" dirty="0">
                <a:latin typeface="Abadi" panose="020B0604020104020204" pitchFamily="34" charset="0"/>
              </a:rPr>
              <a:t> keyword is used to calculate the average of the </a:t>
            </a:r>
            <a:r>
              <a:rPr lang="en-GB" sz="2400" dirty="0">
                <a:solidFill>
                  <a:srgbClr val="00B050"/>
                </a:solidFill>
                <a:latin typeface="Abadi" panose="020B0604020104020204" pitchFamily="34" charset="0"/>
              </a:rPr>
              <a:t>PAYLOAD_MASS__KG_ </a:t>
            </a:r>
            <a:r>
              <a:rPr lang="en-GB" sz="2400" dirty="0">
                <a:latin typeface="Abadi" panose="020B0604020104020204" pitchFamily="34" charset="0"/>
              </a:rPr>
              <a:t>column, and the </a:t>
            </a:r>
            <a:r>
              <a:rPr lang="en-GB" sz="2400" dirty="0">
                <a:solidFill>
                  <a:srgbClr val="FF0000"/>
                </a:solidFill>
                <a:latin typeface="Abadi" panose="020B0604020104020204" pitchFamily="34" charset="0"/>
              </a:rPr>
              <a:t>WHERE </a:t>
            </a:r>
            <a:r>
              <a:rPr lang="en-GB" sz="2400" dirty="0">
                <a:latin typeface="Abadi" panose="020B0604020104020204" pitchFamily="34" charset="0"/>
              </a:rPr>
              <a:t>keyword (and the associated condition) filters the results to only the F9 v1.1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6BAB6162-3D0F-D711-85C2-40274560F6B4}"/>
              </a:ext>
            </a:extLst>
          </p:cNvPr>
          <p:cNvSpPr/>
          <p:nvPr/>
        </p:nvSpPr>
        <p:spPr>
          <a:xfrm>
            <a:off x="1483373" y="1910855"/>
            <a:ext cx="9225254" cy="3527337"/>
          </a:xfrm>
          <a:prstGeom prst="rect">
            <a:avLst/>
          </a:prstGeom>
          <a:blipFill>
            <a:blip r:embed="rId3"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CA50427E-F78C-5C60-A6DD-985D9F56841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6786"/>
            <a:ext cx="10587801" cy="5399773"/>
          </a:xfrm>
          <a:prstGeom prst="rect">
            <a:avLst/>
          </a:prstGeom>
        </p:spPr>
        <p:txBody>
          <a:bodyPr lIns="91440" tIns="45720" rIns="91440" bIns="45720" anchor="t">
            <a:normAutofit lnSpcReduction="10000"/>
          </a:bodyPr>
          <a:lstStyle/>
          <a:p>
            <a:pPr>
              <a:lnSpc>
                <a:spcPct val="100000"/>
              </a:lnSpc>
              <a:spcBef>
                <a:spcPts val="1400"/>
              </a:spcBef>
            </a:pPr>
            <a:r>
              <a:rPr lang="en-US" sz="2400" dirty="0">
                <a:solidFill>
                  <a:schemeClr val="accent3">
                    <a:lumMod val="25000"/>
                  </a:schemeClr>
                </a:solidFill>
                <a:latin typeface="Abadi"/>
              </a:rPr>
              <a:t>Find the dates of the first successful landing outcome on a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a:p>
            <a:pPr algn="just"/>
            <a:r>
              <a:rPr lang="en-GB" sz="2000" dirty="0">
                <a:latin typeface="Abadi" panose="020B0604020104020204" pitchFamily="34" charset="0"/>
              </a:rPr>
              <a:t>The </a:t>
            </a:r>
            <a:r>
              <a:rPr lang="en-GB" sz="2000" dirty="0">
                <a:solidFill>
                  <a:srgbClr val="FF0000"/>
                </a:solidFill>
                <a:latin typeface="Abadi" panose="020B0604020104020204" pitchFamily="34" charset="0"/>
              </a:rPr>
              <a:t>MIN</a:t>
            </a:r>
            <a:r>
              <a:rPr lang="en-GB" sz="2000" dirty="0">
                <a:latin typeface="Abadi" panose="020B0604020104020204" pitchFamily="34" charset="0"/>
              </a:rPr>
              <a:t> keyword is used to calculate the minimum of the </a:t>
            </a:r>
            <a:r>
              <a:rPr lang="en-GB" sz="2000" dirty="0">
                <a:solidFill>
                  <a:srgbClr val="00B050"/>
                </a:solidFill>
                <a:latin typeface="Abadi" panose="020B0604020104020204" pitchFamily="34" charset="0"/>
              </a:rPr>
              <a:t>DATE</a:t>
            </a:r>
            <a:r>
              <a:rPr lang="en-GB" sz="2000" dirty="0">
                <a:solidFill>
                  <a:srgbClr val="D69D68"/>
                </a:solidFill>
                <a:latin typeface="Abadi" panose="020B0604020104020204" pitchFamily="34" charset="0"/>
              </a:rPr>
              <a:t> </a:t>
            </a:r>
            <a:r>
              <a:rPr lang="en-GB" sz="2000" dirty="0">
                <a:latin typeface="Abadi" panose="020B0604020104020204" pitchFamily="34" charset="0"/>
              </a:rPr>
              <a:t>column, i.e. the first date, and the </a:t>
            </a:r>
            <a:r>
              <a:rPr lang="en-GB" sz="2000" dirty="0">
                <a:solidFill>
                  <a:srgbClr val="FF0000"/>
                </a:solidFill>
                <a:latin typeface="Abadi" panose="020B0604020104020204" pitchFamily="34" charset="0"/>
              </a:rPr>
              <a:t>WHERE</a:t>
            </a:r>
            <a:r>
              <a:rPr lang="en-GB" sz="2000" dirty="0">
                <a:solidFill>
                  <a:srgbClr val="61AFEF"/>
                </a:solidFill>
                <a:latin typeface="Abadi" panose="020B0604020104020204" pitchFamily="34" charset="0"/>
              </a:rPr>
              <a:t> </a:t>
            </a:r>
            <a:r>
              <a:rPr lang="en-GB" sz="2000" dirty="0">
                <a:latin typeface="Abadi" panose="020B0604020104020204" pitchFamily="34" charset="0"/>
              </a:rPr>
              <a:t>keyword (and the associated condition) filters the results to only the successful ground pad landings.</a:t>
            </a:r>
          </a:p>
          <a:p>
            <a:pPr marL="12700">
              <a:lnSpc>
                <a:spcPts val="2300"/>
              </a:lnSpc>
              <a:spcBef>
                <a:spcPts val="1200"/>
              </a:spcBef>
            </a:pPr>
            <a:r>
              <a:rPr lang="en-US" sz="2000" spc="-35" dirty="0">
                <a:solidFill>
                  <a:srgbClr val="404040"/>
                </a:solidFill>
                <a:latin typeface="Abadi" panose="020B0604020104020204" pitchFamily="34" charset="0"/>
                <a:cs typeface="Carlito"/>
              </a:rPr>
              <a:t>First </a:t>
            </a:r>
            <a:r>
              <a:rPr lang="en-US" sz="2000" spc="-15" dirty="0">
                <a:solidFill>
                  <a:srgbClr val="404040"/>
                </a:solidFill>
                <a:latin typeface="Abadi" panose="020B0604020104020204" pitchFamily="34" charset="0"/>
                <a:cs typeface="Carlito"/>
              </a:rPr>
              <a:t>ground </a:t>
            </a:r>
            <a:r>
              <a:rPr lang="en-US" sz="2000" spc="-5" dirty="0">
                <a:solidFill>
                  <a:srgbClr val="404040"/>
                </a:solidFill>
                <a:latin typeface="Abadi" panose="020B0604020104020204" pitchFamily="34" charset="0"/>
                <a:cs typeface="Carlito"/>
              </a:rPr>
              <a:t>pad </a:t>
            </a:r>
            <a:r>
              <a:rPr lang="en-US" sz="2000" dirty="0">
                <a:solidFill>
                  <a:srgbClr val="404040"/>
                </a:solidFill>
                <a:latin typeface="Abadi" panose="020B0604020104020204" pitchFamily="34" charset="0"/>
                <a:cs typeface="Carlito"/>
              </a:rPr>
              <a:t>landing</a:t>
            </a:r>
            <a:r>
              <a:rPr lang="en-US" sz="2000" spc="-75" dirty="0">
                <a:solidFill>
                  <a:srgbClr val="404040"/>
                </a:solidFill>
                <a:latin typeface="Abadi" panose="020B0604020104020204" pitchFamily="34" charset="0"/>
                <a:cs typeface="Carlito"/>
              </a:rPr>
              <a:t> </a:t>
            </a:r>
            <a:r>
              <a:rPr lang="en-US" sz="2000" spc="-5" dirty="0">
                <a:solidFill>
                  <a:srgbClr val="404040"/>
                </a:solidFill>
                <a:latin typeface="Abadi" panose="020B0604020104020204" pitchFamily="34" charset="0"/>
                <a:cs typeface="Carlito"/>
              </a:rPr>
              <a:t>wasn’t until </a:t>
            </a:r>
            <a:r>
              <a:rPr lang="en-US" sz="2000" dirty="0">
                <a:solidFill>
                  <a:srgbClr val="404040"/>
                </a:solidFill>
                <a:latin typeface="Abadi" panose="020B0604020104020204" pitchFamily="34" charset="0"/>
                <a:cs typeface="Carlito"/>
              </a:rPr>
              <a:t>the end </a:t>
            </a:r>
            <a:r>
              <a:rPr lang="en-US" sz="2000" spc="-5" dirty="0">
                <a:solidFill>
                  <a:srgbClr val="404040"/>
                </a:solidFill>
                <a:latin typeface="Abadi" panose="020B0604020104020204" pitchFamily="34" charset="0"/>
                <a:cs typeface="Carlito"/>
              </a:rPr>
              <a:t>of</a:t>
            </a:r>
            <a:r>
              <a:rPr lang="en-US" sz="2000" spc="-105" dirty="0">
                <a:solidFill>
                  <a:srgbClr val="404040"/>
                </a:solidFill>
                <a:latin typeface="Abadi" panose="020B0604020104020204" pitchFamily="34" charset="0"/>
                <a:cs typeface="Carlito"/>
              </a:rPr>
              <a:t> </a:t>
            </a:r>
            <a:r>
              <a:rPr lang="en-US" sz="2000" dirty="0">
                <a:solidFill>
                  <a:srgbClr val="404040"/>
                </a:solidFill>
                <a:latin typeface="Abadi" panose="020B0604020104020204" pitchFamily="34" charset="0"/>
                <a:cs typeface="Carlito"/>
              </a:rPr>
              <a:t>2015.</a:t>
            </a:r>
            <a:endParaRPr lang="en-US" sz="2000" dirty="0">
              <a:latin typeface="Abadi" panose="020B0604020104020204" pitchFamily="34" charset="0"/>
              <a:cs typeface="Carlito"/>
            </a:endParaRPr>
          </a:p>
          <a:p>
            <a:pPr marL="12700">
              <a:lnSpc>
                <a:spcPts val="2305"/>
              </a:lnSpc>
              <a:spcBef>
                <a:spcPts val="1200"/>
              </a:spcBef>
            </a:pPr>
            <a:r>
              <a:rPr lang="en-US" sz="2000" spc="-5" dirty="0">
                <a:solidFill>
                  <a:srgbClr val="404040"/>
                </a:solidFill>
                <a:latin typeface="Abadi" panose="020B0604020104020204" pitchFamily="34" charset="0"/>
                <a:cs typeface="Carlito"/>
              </a:rPr>
              <a:t>Successful </a:t>
            </a:r>
            <a:r>
              <a:rPr lang="en-US" sz="2000" dirty="0">
                <a:solidFill>
                  <a:srgbClr val="404040"/>
                </a:solidFill>
                <a:latin typeface="Abadi" panose="020B0604020104020204" pitchFamily="34" charset="0"/>
                <a:cs typeface="Carlito"/>
              </a:rPr>
              <a:t>landings in</a:t>
            </a:r>
            <a:r>
              <a:rPr lang="en-US" sz="2000" spc="-70" dirty="0">
                <a:solidFill>
                  <a:srgbClr val="404040"/>
                </a:solidFill>
                <a:latin typeface="Abadi" panose="020B0604020104020204" pitchFamily="34" charset="0"/>
                <a:cs typeface="Carlito"/>
              </a:rPr>
              <a:t> </a:t>
            </a:r>
            <a:r>
              <a:rPr lang="en-US" sz="2000" spc="-20" dirty="0">
                <a:solidFill>
                  <a:srgbClr val="404040"/>
                </a:solidFill>
                <a:latin typeface="Abadi" panose="020B0604020104020204" pitchFamily="34" charset="0"/>
                <a:cs typeface="Carlito"/>
              </a:rPr>
              <a:t>general </a:t>
            </a:r>
            <a:r>
              <a:rPr lang="en-US" sz="2000" dirty="0">
                <a:solidFill>
                  <a:srgbClr val="404040"/>
                </a:solidFill>
                <a:latin typeface="Abadi" panose="020B0604020104020204" pitchFamily="34" charset="0"/>
                <a:cs typeface="Carlito"/>
              </a:rPr>
              <a:t>appear </a:t>
            </a:r>
            <a:r>
              <a:rPr lang="en-US" sz="2000" spc="-20" dirty="0">
                <a:solidFill>
                  <a:srgbClr val="404040"/>
                </a:solidFill>
                <a:latin typeface="Abadi" panose="020B0604020104020204" pitchFamily="34" charset="0"/>
                <a:cs typeface="Carlito"/>
              </a:rPr>
              <a:t>starting</a:t>
            </a:r>
            <a:r>
              <a:rPr lang="en-US" sz="2000" spc="-5" dirty="0">
                <a:solidFill>
                  <a:srgbClr val="404040"/>
                </a:solidFill>
                <a:latin typeface="Abadi" panose="020B0604020104020204" pitchFamily="34" charset="0"/>
                <a:cs typeface="Carlito"/>
              </a:rPr>
              <a:t> </a:t>
            </a:r>
            <a:r>
              <a:rPr lang="en-US" sz="2000" dirty="0">
                <a:solidFill>
                  <a:srgbClr val="404040"/>
                </a:solidFill>
                <a:latin typeface="Abadi" panose="020B0604020104020204" pitchFamily="34" charset="0"/>
                <a:cs typeface="Carlito"/>
              </a:rPr>
              <a:t>2014.</a:t>
            </a:r>
            <a:endParaRPr lang="en-US" sz="2000" dirty="0">
              <a:latin typeface="Abadi" panose="020B0604020104020204" pitchFamily="34" charset="0"/>
              <a:cs typeface="Carlito"/>
            </a:endParaRPr>
          </a:p>
          <a:p>
            <a:pPr algn="just"/>
            <a:endParaRPr lang="en-GB" sz="20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CC3E4758-5520-5E42-1B13-F0F5E212ED61}"/>
              </a:ext>
            </a:extLst>
          </p:cNvPr>
          <p:cNvSpPr/>
          <p:nvPr/>
        </p:nvSpPr>
        <p:spPr>
          <a:xfrm>
            <a:off x="2615324" y="1787933"/>
            <a:ext cx="6961352" cy="2938071"/>
          </a:xfrm>
          <a:prstGeom prst="rect">
            <a:avLst/>
          </a:prstGeom>
          <a:blipFill>
            <a:blip r:embed="rId3"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D1FD14ED-E8E5-D179-00C1-CA7A01FC61F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7162"/>
            <a:ext cx="10607051" cy="55008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that have successfully landed on a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r>
              <a:rPr lang="en-GB" sz="2400" dirty="0">
                <a:latin typeface="Abadi" panose="020B0604020104020204" pitchFamily="34" charset="0"/>
              </a:rPr>
              <a:t>The </a:t>
            </a:r>
            <a:r>
              <a:rPr lang="en-GB" sz="2400" dirty="0">
                <a:solidFill>
                  <a:srgbClr val="FF0000"/>
                </a:solidFill>
                <a:latin typeface="Abadi" panose="020B0604020104020204" pitchFamily="34" charset="0"/>
              </a:rPr>
              <a:t>WHERE</a:t>
            </a:r>
            <a:r>
              <a:rPr lang="en-GB" sz="2400" dirty="0">
                <a:latin typeface="Abadi" panose="020B0604020104020204" pitchFamily="34" charset="0"/>
              </a:rPr>
              <a:t> keyword is used to filter the results to include only those that satisfy both conditions in the brackets (as the </a:t>
            </a:r>
            <a:r>
              <a:rPr lang="en-GB" sz="2400" dirty="0">
                <a:solidFill>
                  <a:srgbClr val="FF0000"/>
                </a:solidFill>
                <a:latin typeface="Abadi" panose="020B0604020104020204" pitchFamily="34" charset="0"/>
              </a:rPr>
              <a:t>AND</a:t>
            </a:r>
            <a:r>
              <a:rPr lang="en-GB" sz="2400" dirty="0">
                <a:latin typeface="Abadi" panose="020B0604020104020204" pitchFamily="34" charset="0"/>
              </a:rPr>
              <a:t> keyword is also used). The </a:t>
            </a:r>
            <a:r>
              <a:rPr lang="en-GB" sz="2400" dirty="0">
                <a:solidFill>
                  <a:srgbClr val="FF0000"/>
                </a:solidFill>
                <a:latin typeface="Abadi" panose="020B0604020104020204" pitchFamily="34" charset="0"/>
              </a:rPr>
              <a:t>BETWEEN</a:t>
            </a:r>
            <a:r>
              <a:rPr lang="en-GB" sz="2400" dirty="0">
                <a:latin typeface="Abadi" panose="020B0604020104020204" pitchFamily="34" charset="0"/>
              </a:rPr>
              <a:t> keyword allows for 4000 &lt; x &lt; 6000 values to be selected.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AE92E53C-F42F-1915-5211-E84EFDC8322B}"/>
              </a:ext>
            </a:extLst>
          </p:cNvPr>
          <p:cNvSpPr/>
          <p:nvPr/>
        </p:nvSpPr>
        <p:spPr>
          <a:xfrm>
            <a:off x="1635091" y="2116515"/>
            <a:ext cx="8921817" cy="3033001"/>
          </a:xfrm>
          <a:prstGeom prst="rect">
            <a:avLst/>
          </a:prstGeom>
          <a:blipFill>
            <a:blip r:embed="rId3" cstate="print"/>
            <a:stretch>
              <a:fillRect/>
            </a:stretch>
          </a:blipFill>
        </p:spPr>
        <p:txBody>
          <a:bodyPr wrap="square" lIns="0" tIns="0" rIns="0" bIns="0" rtlCol="0"/>
          <a:lstStyle/>
          <a:p>
            <a:endParaRPr dirty="0"/>
          </a:p>
        </p:txBody>
      </p:sp>
      <p:pic>
        <p:nvPicPr>
          <p:cNvPr id="3" name="Picture 2">
            <a:extLst>
              <a:ext uri="{FF2B5EF4-FFF2-40B4-BE49-F238E27FC236}">
                <a16:creationId xmlns:a16="http://schemas.microsoft.com/office/drawing/2014/main" id="{5A933667-A3A7-C4B1-E6FA-C86846BEBA1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7162"/>
            <a:ext cx="10616676" cy="55008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r>
              <a:rPr lang="en-GB" sz="2400" dirty="0">
                <a:latin typeface="Abadi" panose="020B0604020104020204" pitchFamily="34" charset="0"/>
              </a:rPr>
              <a:t>The </a:t>
            </a:r>
            <a:r>
              <a:rPr lang="en-GB" sz="2400" dirty="0">
                <a:solidFill>
                  <a:srgbClr val="FF0000"/>
                </a:solidFill>
                <a:latin typeface="Abadi" panose="020B0604020104020204" pitchFamily="34" charset="0"/>
              </a:rPr>
              <a:t>COUNT</a:t>
            </a:r>
            <a:r>
              <a:rPr lang="en-GB" sz="2400" dirty="0">
                <a:latin typeface="Abadi" panose="020B0604020104020204" pitchFamily="34" charset="0"/>
              </a:rPr>
              <a:t> keyword is used to calculate the total number of mission outcomes, and the </a:t>
            </a:r>
            <a:r>
              <a:rPr lang="en-GB" sz="2400" dirty="0">
                <a:solidFill>
                  <a:srgbClr val="FF0000"/>
                </a:solidFill>
                <a:latin typeface="Abadi" panose="020B0604020104020204" pitchFamily="34" charset="0"/>
              </a:rPr>
              <a:t>GROUP BY</a:t>
            </a:r>
            <a:r>
              <a:rPr lang="en-GB" sz="2400" dirty="0">
                <a:latin typeface="Abadi" panose="020B0604020104020204" pitchFamily="34" charset="0"/>
              </a:rPr>
              <a:t> keyword is also used to group these results by the type of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5">
            <a:extLst>
              <a:ext uri="{FF2B5EF4-FFF2-40B4-BE49-F238E27FC236}">
                <a16:creationId xmlns:a16="http://schemas.microsoft.com/office/drawing/2014/main" id="{77FD0716-C938-C124-C674-9CD031A50B88}"/>
              </a:ext>
            </a:extLst>
          </p:cNvPr>
          <p:cNvSpPr/>
          <p:nvPr/>
        </p:nvSpPr>
        <p:spPr>
          <a:xfrm>
            <a:off x="1932832" y="1805539"/>
            <a:ext cx="8326335" cy="3594234"/>
          </a:xfrm>
          <a:prstGeom prst="rect">
            <a:avLst/>
          </a:prstGeom>
          <a:blipFill>
            <a:blip r:embed="rId3"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702A700B-F4E9-3C99-150E-6E58F10142F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83030"/>
            <a:ext cx="9025499" cy="504418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accent3">
                    <a:lumMod val="25000"/>
                  </a:schemeClr>
                </a:solidFill>
                <a:latin typeface="Abadi" panose="020B0604020104020204" pitchFamily="34" charset="0"/>
              </a:rPr>
              <a:t>Summary of methodologies</a:t>
            </a:r>
          </a:p>
          <a:p>
            <a:pPr marL="184150" lvl="2" indent="0">
              <a:buNone/>
            </a:pPr>
            <a:r>
              <a:rPr lang="en-GB" i="0" dirty="0">
                <a:solidFill>
                  <a:schemeClr val="tx1"/>
                </a:solidFill>
                <a:effectLst/>
              </a:rPr>
              <a:t>This project follows </a:t>
            </a:r>
            <a:r>
              <a:rPr lang="en-GB" dirty="0">
                <a:solidFill>
                  <a:schemeClr val="tx1"/>
                </a:solidFill>
              </a:rPr>
              <a:t>these </a:t>
            </a:r>
            <a:r>
              <a:rPr lang="en-GB" i="0" dirty="0">
                <a:solidFill>
                  <a:schemeClr val="tx1"/>
                </a:solidFill>
                <a:effectLst/>
              </a:rPr>
              <a:t>steps: </a:t>
            </a:r>
          </a:p>
          <a:p>
            <a:pPr marL="819150" lvl="2" indent="-457200"/>
            <a:r>
              <a:rPr lang="en-GB" sz="1800" i="0" dirty="0">
                <a:solidFill>
                  <a:schemeClr val="tx1"/>
                </a:solidFill>
                <a:effectLst/>
              </a:rPr>
              <a:t>Data Collection</a:t>
            </a:r>
          </a:p>
          <a:p>
            <a:pPr marL="819150" lvl="2" indent="-457200"/>
            <a:r>
              <a:rPr lang="en-GB" sz="1800" dirty="0">
                <a:solidFill>
                  <a:schemeClr val="tx1"/>
                </a:solidFill>
              </a:rPr>
              <a:t>Data Wrangling</a:t>
            </a:r>
            <a:r>
              <a:rPr lang="en-GB" sz="1800" i="0" dirty="0">
                <a:solidFill>
                  <a:schemeClr val="tx1"/>
                </a:solidFill>
                <a:effectLst/>
              </a:rPr>
              <a:t> </a:t>
            </a:r>
          </a:p>
          <a:p>
            <a:pPr marL="819150" lvl="2" indent="-457200"/>
            <a:r>
              <a:rPr lang="en-GB" sz="1800" i="0" dirty="0">
                <a:solidFill>
                  <a:schemeClr val="tx1"/>
                </a:solidFill>
                <a:effectLst/>
              </a:rPr>
              <a:t>Exploratory Data Analysis</a:t>
            </a:r>
          </a:p>
          <a:p>
            <a:pPr marL="819150" lvl="2" indent="-457200"/>
            <a:r>
              <a:rPr lang="en-GB" sz="1800" dirty="0">
                <a:solidFill>
                  <a:schemeClr val="tx1"/>
                </a:solidFill>
              </a:rPr>
              <a:t>Interactive Visual Analytics</a:t>
            </a:r>
          </a:p>
          <a:p>
            <a:pPr marL="819150" lvl="2" indent="-457200"/>
            <a:r>
              <a:rPr lang="en-GB" sz="1800" i="0" dirty="0">
                <a:solidFill>
                  <a:schemeClr val="tx1"/>
                </a:solidFill>
                <a:effectLst/>
              </a:rPr>
              <a:t>Predictive Analysis (Classification)</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marL="184150" lvl="2" indent="0">
              <a:buNone/>
            </a:pPr>
            <a:r>
              <a:rPr lang="en-GB" i="0" dirty="0">
                <a:solidFill>
                  <a:schemeClr val="tx1"/>
                </a:solidFill>
                <a:effectLst/>
              </a:rPr>
              <a:t>This project produced the following outputs and visualizations:</a:t>
            </a:r>
          </a:p>
          <a:p>
            <a:pPr marL="819150" lvl="2" indent="-457200">
              <a:buFont typeface="+mj-lt"/>
              <a:buAutoNum type="arabicPeriod"/>
            </a:pPr>
            <a:r>
              <a:rPr lang="en-GB" sz="1800" i="0" dirty="0">
                <a:solidFill>
                  <a:schemeClr val="tx1"/>
                </a:solidFill>
                <a:effectLst/>
              </a:rPr>
              <a:t>Exploratory Data Analysis (EDA) results </a:t>
            </a:r>
          </a:p>
          <a:p>
            <a:pPr marL="819150" lvl="2" indent="-457200">
              <a:buFont typeface="+mj-lt"/>
              <a:buAutoNum type="arabicPeriod"/>
            </a:pPr>
            <a:r>
              <a:rPr lang="en-GB" sz="1800" i="0" dirty="0">
                <a:solidFill>
                  <a:schemeClr val="tx1"/>
                </a:solidFill>
                <a:effectLst/>
              </a:rPr>
              <a:t>Geospatial analytics</a:t>
            </a:r>
          </a:p>
          <a:p>
            <a:pPr marL="819150" lvl="2" indent="-457200">
              <a:buFont typeface="+mj-lt"/>
              <a:buAutoNum type="arabicPeriod"/>
            </a:pPr>
            <a:r>
              <a:rPr lang="en-GB" sz="1800" dirty="0">
                <a:solidFill>
                  <a:schemeClr val="tx1"/>
                </a:solidFill>
              </a:rPr>
              <a:t>Interactive dashboard</a:t>
            </a:r>
          </a:p>
          <a:p>
            <a:pPr marL="819150" lvl="2" indent="-457200">
              <a:buFont typeface="+mj-lt"/>
              <a:buAutoNum type="arabicPeriod"/>
            </a:pPr>
            <a:r>
              <a:rPr lang="en-GB" sz="1800" i="0" dirty="0">
                <a:solidFill>
                  <a:schemeClr val="tx1"/>
                </a:solidFill>
                <a:effectLst/>
              </a:rPr>
              <a:t>Predictive analysis of classification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5" name="Picture 4">
            <a:extLst>
              <a:ext uri="{FF2B5EF4-FFF2-40B4-BE49-F238E27FC236}">
                <a16:creationId xmlns:a16="http://schemas.microsoft.com/office/drawing/2014/main" id="{8BD8B91C-6594-A80A-6AFE-D333F268F16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200" y="1340449"/>
            <a:ext cx="5181600" cy="5517551"/>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just"/>
            <a:r>
              <a:rPr lang="en-GB" sz="2200" dirty="0">
                <a:latin typeface="Abadi" panose="020B0604020104020204" pitchFamily="34" charset="0"/>
              </a:rPr>
              <a:t>A subquery is used here. The </a:t>
            </a:r>
            <a:r>
              <a:rPr lang="en-GB" sz="2200" dirty="0">
                <a:solidFill>
                  <a:srgbClr val="FF0000"/>
                </a:solidFill>
                <a:latin typeface="Abadi" panose="020B0604020104020204" pitchFamily="34" charset="0"/>
              </a:rPr>
              <a:t>SELECT</a:t>
            </a:r>
            <a:r>
              <a:rPr lang="en-GB" sz="2200" dirty="0">
                <a:latin typeface="Abadi" panose="020B0604020104020204" pitchFamily="34" charset="0"/>
              </a:rPr>
              <a:t> statement within the brackets finds the maximum payload, and this value is used in the </a:t>
            </a:r>
            <a:r>
              <a:rPr lang="en-GB" sz="2200" dirty="0">
                <a:solidFill>
                  <a:srgbClr val="FF0000"/>
                </a:solidFill>
                <a:latin typeface="Abadi" panose="020B0604020104020204" pitchFamily="34" charset="0"/>
              </a:rPr>
              <a:t>WHERE</a:t>
            </a:r>
            <a:r>
              <a:rPr lang="en-GB" sz="2200" dirty="0">
                <a:latin typeface="Abadi" panose="020B0604020104020204" pitchFamily="34" charset="0"/>
              </a:rPr>
              <a:t> condition. The </a:t>
            </a:r>
            <a:r>
              <a:rPr lang="en-GB" sz="2200" dirty="0">
                <a:solidFill>
                  <a:srgbClr val="FF0000"/>
                </a:solidFill>
                <a:latin typeface="Abadi" panose="020B0604020104020204" pitchFamily="34" charset="0"/>
              </a:rPr>
              <a:t>DISTINCT</a:t>
            </a:r>
            <a:r>
              <a:rPr lang="en-GB" sz="2200" dirty="0">
                <a:latin typeface="Abadi" panose="020B0604020104020204" pitchFamily="34" charset="0"/>
              </a:rPr>
              <a:t> keyword is then used to retrieve only distinct /unique booster versions.</a:t>
            </a:r>
          </a:p>
          <a:p>
            <a:pPr algn="just"/>
            <a:endParaRPr lang="en-GB" sz="2200" dirty="0">
              <a:latin typeface="Abadi" panose="020B0604020104020204" pitchFamily="34" charset="0"/>
            </a:endParaRPr>
          </a:p>
          <a:p>
            <a:pPr marL="12700" marR="5080">
              <a:lnSpc>
                <a:spcPct val="90100"/>
              </a:lnSpc>
              <a:spcBef>
                <a:spcPts val="340"/>
              </a:spcBef>
            </a:pPr>
            <a:r>
              <a:rPr lang="en-US" sz="2400" spc="-5" dirty="0">
                <a:solidFill>
                  <a:srgbClr val="404040"/>
                </a:solidFill>
                <a:latin typeface="Abadi" panose="020B0604020104020204" pitchFamily="34" charset="0"/>
                <a:cs typeface="Carlito"/>
              </a:rPr>
              <a:t>This </a:t>
            </a:r>
            <a:r>
              <a:rPr lang="en-US" sz="2400" dirty="0">
                <a:solidFill>
                  <a:srgbClr val="404040"/>
                </a:solidFill>
                <a:latin typeface="Abadi" panose="020B0604020104020204" pitchFamily="34" charset="0"/>
                <a:cs typeface="Carlito"/>
              </a:rPr>
              <a:t>query </a:t>
            </a:r>
            <a:r>
              <a:rPr lang="en-US" sz="2400" spc="-5" dirty="0">
                <a:solidFill>
                  <a:srgbClr val="404040"/>
                </a:solidFill>
                <a:latin typeface="Abadi" panose="020B0604020104020204" pitchFamily="34" charset="0"/>
                <a:cs typeface="Carlito"/>
              </a:rPr>
              <a:t>returns </a:t>
            </a:r>
            <a:r>
              <a:rPr lang="en-US" sz="2400" dirty="0">
                <a:solidFill>
                  <a:srgbClr val="404040"/>
                </a:solidFill>
                <a:latin typeface="Abadi" panose="020B0604020104020204" pitchFamily="34" charset="0"/>
                <a:cs typeface="Carlito"/>
              </a:rPr>
              <a:t>the </a:t>
            </a:r>
            <a:r>
              <a:rPr lang="en-US" sz="2400" spc="-20" dirty="0">
                <a:solidFill>
                  <a:srgbClr val="404040"/>
                </a:solidFill>
                <a:latin typeface="Abadi" panose="020B0604020104020204" pitchFamily="34" charset="0"/>
                <a:cs typeface="Carlito"/>
              </a:rPr>
              <a:t>booster </a:t>
            </a:r>
            <a:r>
              <a:rPr lang="en-US" sz="2400" spc="-25" dirty="0">
                <a:solidFill>
                  <a:srgbClr val="404040"/>
                </a:solidFill>
                <a:latin typeface="Abadi" panose="020B0604020104020204" pitchFamily="34" charset="0"/>
                <a:cs typeface="Carlito"/>
              </a:rPr>
              <a:t>versions </a:t>
            </a:r>
            <a:r>
              <a:rPr lang="en-US" sz="2400" spc="-5" dirty="0">
                <a:solidFill>
                  <a:srgbClr val="404040"/>
                </a:solidFill>
                <a:latin typeface="Abadi" panose="020B0604020104020204" pitchFamily="34" charset="0"/>
                <a:cs typeface="Carlito"/>
              </a:rPr>
              <a:t>that carried </a:t>
            </a:r>
            <a:r>
              <a:rPr lang="en-US" sz="2400" dirty="0">
                <a:solidFill>
                  <a:srgbClr val="404040"/>
                </a:solidFill>
                <a:latin typeface="Abadi" panose="020B0604020104020204" pitchFamily="34" charset="0"/>
                <a:cs typeface="Carlito"/>
              </a:rPr>
              <a:t>the </a:t>
            </a:r>
            <a:r>
              <a:rPr lang="en-US" sz="2400" spc="-5" dirty="0">
                <a:solidFill>
                  <a:srgbClr val="404040"/>
                </a:solidFill>
                <a:latin typeface="Abadi" panose="020B0604020104020204" pitchFamily="34" charset="0"/>
                <a:cs typeface="Carlito"/>
              </a:rPr>
              <a:t>highest </a:t>
            </a:r>
            <a:r>
              <a:rPr lang="en-US" sz="2400" spc="-10" dirty="0">
                <a:solidFill>
                  <a:srgbClr val="404040"/>
                </a:solidFill>
                <a:latin typeface="Abadi" panose="020B0604020104020204" pitchFamily="34" charset="0"/>
                <a:cs typeface="Carlito"/>
              </a:rPr>
              <a:t>payload </a:t>
            </a:r>
            <a:r>
              <a:rPr lang="en-US" sz="2400" spc="-5" dirty="0">
                <a:solidFill>
                  <a:srgbClr val="404040"/>
                </a:solidFill>
                <a:latin typeface="Abadi" panose="020B0604020104020204" pitchFamily="34" charset="0"/>
                <a:cs typeface="Carlito"/>
              </a:rPr>
              <a:t>mass of </a:t>
            </a:r>
            <a:r>
              <a:rPr lang="en-US" sz="2400" dirty="0">
                <a:solidFill>
                  <a:srgbClr val="404040"/>
                </a:solidFill>
                <a:latin typeface="Abadi" panose="020B0604020104020204" pitchFamily="34" charset="0"/>
                <a:cs typeface="Carlito"/>
              </a:rPr>
              <a:t>15600  kg.</a:t>
            </a:r>
            <a:endParaRPr lang="en-US" sz="2400" dirty="0">
              <a:latin typeface="Abadi" panose="020B0604020104020204" pitchFamily="34" charset="0"/>
              <a:cs typeface="Carlito"/>
            </a:endParaRPr>
          </a:p>
          <a:p>
            <a:pPr marL="12700" marR="71120">
              <a:lnSpc>
                <a:spcPts val="2200"/>
              </a:lnSpc>
              <a:spcBef>
                <a:spcPts val="1440"/>
              </a:spcBef>
            </a:pPr>
            <a:r>
              <a:rPr lang="en-US" sz="2400" spc="-5" dirty="0">
                <a:solidFill>
                  <a:srgbClr val="404040"/>
                </a:solidFill>
                <a:latin typeface="Abadi" panose="020B0604020104020204" pitchFamily="34" charset="0"/>
                <a:cs typeface="Carlito"/>
              </a:rPr>
              <a:t>These </a:t>
            </a:r>
            <a:r>
              <a:rPr lang="en-US" sz="2400" spc="-20" dirty="0">
                <a:solidFill>
                  <a:srgbClr val="404040"/>
                </a:solidFill>
                <a:latin typeface="Abadi" panose="020B0604020104020204" pitchFamily="34" charset="0"/>
                <a:cs typeface="Carlito"/>
              </a:rPr>
              <a:t>booster </a:t>
            </a:r>
            <a:r>
              <a:rPr lang="en-US" sz="2400" spc="-25" dirty="0">
                <a:solidFill>
                  <a:srgbClr val="404040"/>
                </a:solidFill>
                <a:latin typeface="Abadi" panose="020B0604020104020204" pitchFamily="34" charset="0"/>
                <a:cs typeface="Carlito"/>
              </a:rPr>
              <a:t>versions </a:t>
            </a:r>
            <a:r>
              <a:rPr lang="en-US" sz="2400" spc="-20" dirty="0">
                <a:solidFill>
                  <a:srgbClr val="404040"/>
                </a:solidFill>
                <a:latin typeface="Abadi" panose="020B0604020104020204" pitchFamily="34" charset="0"/>
                <a:cs typeface="Carlito"/>
              </a:rPr>
              <a:t>are </a:t>
            </a:r>
            <a:r>
              <a:rPr lang="en-US" sz="2400" spc="-15" dirty="0">
                <a:solidFill>
                  <a:srgbClr val="404040"/>
                </a:solidFill>
                <a:latin typeface="Abadi" panose="020B0604020104020204" pitchFamily="34" charset="0"/>
                <a:cs typeface="Carlito"/>
              </a:rPr>
              <a:t>very </a:t>
            </a:r>
            <a:r>
              <a:rPr lang="en-US" sz="2400" spc="-5" dirty="0">
                <a:solidFill>
                  <a:srgbClr val="404040"/>
                </a:solidFill>
                <a:latin typeface="Abadi" panose="020B0604020104020204" pitchFamily="34" charset="0"/>
                <a:cs typeface="Carlito"/>
              </a:rPr>
              <a:t>similar </a:t>
            </a:r>
            <a:r>
              <a:rPr lang="en-US" sz="2400" dirty="0">
                <a:solidFill>
                  <a:srgbClr val="404040"/>
                </a:solidFill>
                <a:latin typeface="Abadi" panose="020B0604020104020204" pitchFamily="34" charset="0"/>
                <a:cs typeface="Carlito"/>
              </a:rPr>
              <a:t>and all </a:t>
            </a:r>
            <a:r>
              <a:rPr lang="en-US" sz="2400" spc="-20" dirty="0">
                <a:solidFill>
                  <a:srgbClr val="404040"/>
                </a:solidFill>
                <a:latin typeface="Abadi" panose="020B0604020104020204" pitchFamily="34" charset="0"/>
                <a:cs typeface="Carlito"/>
              </a:rPr>
              <a:t>are </a:t>
            </a:r>
            <a:r>
              <a:rPr lang="en-US" sz="2400" spc="-5" dirty="0">
                <a:solidFill>
                  <a:srgbClr val="404040"/>
                </a:solidFill>
                <a:latin typeface="Abadi" panose="020B0604020104020204" pitchFamily="34" charset="0"/>
                <a:cs typeface="Carlito"/>
              </a:rPr>
              <a:t>of </a:t>
            </a:r>
            <a:r>
              <a:rPr lang="en-US" sz="2400" dirty="0">
                <a:solidFill>
                  <a:srgbClr val="404040"/>
                </a:solidFill>
                <a:latin typeface="Abadi" panose="020B0604020104020204" pitchFamily="34" charset="0"/>
                <a:cs typeface="Carlito"/>
              </a:rPr>
              <a:t>the F9 B5 </a:t>
            </a:r>
            <a:r>
              <a:rPr lang="en-US" sz="2400" spc="-5" dirty="0">
                <a:solidFill>
                  <a:srgbClr val="404040"/>
                </a:solidFill>
                <a:latin typeface="Abadi" panose="020B0604020104020204" pitchFamily="34" charset="0"/>
                <a:cs typeface="Carlito"/>
              </a:rPr>
              <a:t>B10xx.x</a:t>
            </a:r>
            <a:r>
              <a:rPr lang="en-US" sz="2400" spc="-140" dirty="0">
                <a:solidFill>
                  <a:srgbClr val="404040"/>
                </a:solidFill>
                <a:latin typeface="Abadi" panose="020B0604020104020204" pitchFamily="34" charset="0"/>
                <a:cs typeface="Carlito"/>
              </a:rPr>
              <a:t> </a:t>
            </a:r>
            <a:r>
              <a:rPr lang="en-US" sz="2400" spc="-45" dirty="0">
                <a:solidFill>
                  <a:srgbClr val="404040"/>
                </a:solidFill>
                <a:latin typeface="Abadi" panose="020B0604020104020204" pitchFamily="34" charset="0"/>
                <a:cs typeface="Carlito"/>
              </a:rPr>
              <a:t>variety.</a:t>
            </a:r>
            <a:endParaRPr lang="en-US" sz="2400" dirty="0">
              <a:latin typeface="Abadi" panose="020B0604020104020204" pitchFamily="34" charset="0"/>
              <a:cs typeface="Carlito"/>
            </a:endParaRPr>
          </a:p>
          <a:p>
            <a:pPr marL="12700" marR="27305">
              <a:lnSpc>
                <a:spcPts val="2210"/>
              </a:lnSpc>
              <a:spcBef>
                <a:spcPts val="1395"/>
              </a:spcBef>
            </a:pPr>
            <a:r>
              <a:rPr lang="en-US" sz="2400" spc="-5" dirty="0">
                <a:solidFill>
                  <a:srgbClr val="404040"/>
                </a:solidFill>
                <a:latin typeface="Abadi" panose="020B0604020104020204" pitchFamily="34" charset="0"/>
                <a:cs typeface="Carlito"/>
              </a:rPr>
              <a:t>This </a:t>
            </a:r>
            <a:r>
              <a:rPr lang="en-US" sz="2400" spc="-25" dirty="0">
                <a:solidFill>
                  <a:srgbClr val="404040"/>
                </a:solidFill>
                <a:latin typeface="Abadi" panose="020B0604020104020204" pitchFamily="34" charset="0"/>
                <a:cs typeface="Carlito"/>
              </a:rPr>
              <a:t>likely </a:t>
            </a:r>
            <a:r>
              <a:rPr lang="en-US" sz="2400" spc="-20" dirty="0">
                <a:solidFill>
                  <a:srgbClr val="404040"/>
                </a:solidFill>
                <a:latin typeface="Abadi" panose="020B0604020104020204" pitchFamily="34" charset="0"/>
                <a:cs typeface="Carlito"/>
              </a:rPr>
              <a:t>indicates </a:t>
            </a:r>
            <a:r>
              <a:rPr lang="en-US" sz="2400" spc="-10" dirty="0">
                <a:solidFill>
                  <a:srgbClr val="404040"/>
                </a:solidFill>
                <a:latin typeface="Abadi" panose="020B0604020104020204" pitchFamily="34" charset="0"/>
                <a:cs typeface="Carlito"/>
              </a:rPr>
              <a:t>payload </a:t>
            </a:r>
            <a:r>
              <a:rPr lang="en-US" sz="2400" spc="-5" dirty="0">
                <a:solidFill>
                  <a:srgbClr val="404040"/>
                </a:solidFill>
                <a:latin typeface="Abadi" panose="020B0604020104020204" pitchFamily="34" charset="0"/>
                <a:cs typeface="Carlito"/>
              </a:rPr>
              <a:t>mass </a:t>
            </a:r>
            <a:r>
              <a:rPr lang="en-US" sz="2400" spc="-25" dirty="0">
                <a:solidFill>
                  <a:srgbClr val="404040"/>
                </a:solidFill>
                <a:latin typeface="Abadi" panose="020B0604020104020204" pitchFamily="34" charset="0"/>
                <a:cs typeface="Carlito"/>
              </a:rPr>
              <a:t>correlates </a:t>
            </a:r>
            <a:r>
              <a:rPr lang="en-US" sz="2400" spc="-5" dirty="0">
                <a:solidFill>
                  <a:srgbClr val="404040"/>
                </a:solidFill>
                <a:latin typeface="Abadi" panose="020B0604020104020204" pitchFamily="34" charset="0"/>
                <a:cs typeface="Carlito"/>
              </a:rPr>
              <a:t>with </a:t>
            </a:r>
            <a:r>
              <a:rPr lang="en-US" sz="2400" dirty="0">
                <a:solidFill>
                  <a:srgbClr val="404040"/>
                </a:solidFill>
                <a:latin typeface="Abadi" panose="020B0604020104020204" pitchFamily="34" charset="0"/>
                <a:cs typeface="Carlito"/>
              </a:rPr>
              <a:t>the </a:t>
            </a:r>
            <a:r>
              <a:rPr lang="en-US" sz="2400" spc="-20" dirty="0">
                <a:solidFill>
                  <a:srgbClr val="404040"/>
                </a:solidFill>
                <a:latin typeface="Abadi" panose="020B0604020104020204" pitchFamily="34" charset="0"/>
                <a:cs typeface="Carlito"/>
              </a:rPr>
              <a:t>booster </a:t>
            </a:r>
            <a:r>
              <a:rPr lang="en-US" sz="2400" spc="-25" dirty="0">
                <a:solidFill>
                  <a:srgbClr val="404040"/>
                </a:solidFill>
                <a:latin typeface="Abadi" panose="020B0604020104020204" pitchFamily="34" charset="0"/>
                <a:cs typeface="Carlito"/>
              </a:rPr>
              <a:t>version </a:t>
            </a:r>
            <a:r>
              <a:rPr lang="en-US" sz="2400" spc="-5" dirty="0">
                <a:solidFill>
                  <a:srgbClr val="404040"/>
                </a:solidFill>
                <a:latin typeface="Abadi" panose="020B0604020104020204" pitchFamily="34" charset="0"/>
                <a:cs typeface="Carlito"/>
              </a:rPr>
              <a:t>that is</a:t>
            </a:r>
            <a:r>
              <a:rPr lang="en-US" sz="2400" spc="1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used.</a:t>
            </a:r>
            <a:endParaRPr lang="en-US" sz="2400" dirty="0">
              <a:latin typeface="Abadi" panose="020B0604020104020204" pitchFamily="34" charset="0"/>
              <a:cs typeface="Carlito"/>
            </a:endParaRPr>
          </a:p>
          <a:p>
            <a:pPr algn="just"/>
            <a:endParaRPr lang="en-GB" sz="22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220B2F36-9FA8-3EEA-A122-0698ACD2A97E}"/>
              </a:ext>
            </a:extLst>
          </p:cNvPr>
          <p:cNvSpPr/>
          <p:nvPr/>
        </p:nvSpPr>
        <p:spPr>
          <a:xfrm>
            <a:off x="6019800" y="1340449"/>
            <a:ext cx="5438172" cy="4771594"/>
          </a:xfrm>
          <a:prstGeom prst="rect">
            <a:avLst/>
          </a:prstGeom>
          <a:blipFill>
            <a:blip r:embed="rId3"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B2EED446-EBAB-A218-7D23-F7544C51A61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5662"/>
            <a:ext cx="10587801" cy="54623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gn="just"/>
            <a:r>
              <a:rPr lang="en-GB" sz="2200" dirty="0">
                <a:latin typeface="Abadi" panose="020B0604020104020204" pitchFamily="34" charset="0"/>
              </a:rPr>
              <a:t>The </a:t>
            </a:r>
            <a:r>
              <a:rPr lang="en-GB" sz="2200" dirty="0">
                <a:solidFill>
                  <a:srgbClr val="FF0000"/>
                </a:solidFill>
                <a:latin typeface="Abadi" panose="020B0604020104020204" pitchFamily="34" charset="0"/>
              </a:rPr>
              <a:t>WHERE</a:t>
            </a:r>
            <a:r>
              <a:rPr lang="en-GB" sz="2200" dirty="0">
                <a:latin typeface="Abadi" panose="020B0604020104020204" pitchFamily="34" charset="0"/>
              </a:rPr>
              <a:t> keyword is used to filter the results for only failed landing outcomes, </a:t>
            </a:r>
            <a:r>
              <a:rPr lang="en-GB" sz="2200" dirty="0">
                <a:solidFill>
                  <a:srgbClr val="FF0000"/>
                </a:solidFill>
                <a:latin typeface="Abadi" panose="020B0604020104020204" pitchFamily="34" charset="0"/>
              </a:rPr>
              <a:t>AND</a:t>
            </a:r>
            <a:r>
              <a:rPr lang="en-GB" sz="2200" dirty="0">
                <a:latin typeface="Abadi" panose="020B0604020104020204" pitchFamily="34" charset="0"/>
              </a:rPr>
              <a:t> only for the year of 2015. </a:t>
            </a:r>
          </a:p>
          <a:p>
            <a:pPr marL="12700" marR="5080" algn="just">
              <a:lnSpc>
                <a:spcPct val="90000"/>
              </a:lnSpc>
              <a:spcBef>
                <a:spcPts val="340"/>
              </a:spcBef>
            </a:pPr>
            <a:r>
              <a:rPr lang="en-US" sz="2200" spc="-5" dirty="0">
                <a:solidFill>
                  <a:srgbClr val="404040"/>
                </a:solidFill>
                <a:latin typeface="Abadi" panose="020B0604020104020204" pitchFamily="34" charset="0"/>
                <a:cs typeface="Carlito"/>
              </a:rPr>
              <a:t>Launch </a:t>
            </a:r>
            <a:r>
              <a:rPr lang="en-US" sz="2200" spc="-20" dirty="0">
                <a:solidFill>
                  <a:srgbClr val="404040"/>
                </a:solidFill>
                <a:latin typeface="Abadi" panose="020B0604020104020204" pitchFamily="34" charset="0"/>
                <a:cs typeface="Carlito"/>
              </a:rPr>
              <a:t>site </a:t>
            </a:r>
            <a:r>
              <a:rPr lang="en-US" sz="2200" spc="-5" dirty="0">
                <a:solidFill>
                  <a:srgbClr val="404040"/>
                </a:solidFill>
                <a:latin typeface="Abadi" panose="020B0604020104020204" pitchFamily="34" charset="0"/>
                <a:cs typeface="Carlito"/>
              </a:rPr>
              <a:t>of </a:t>
            </a:r>
            <a:r>
              <a:rPr lang="en-US" sz="2200" dirty="0">
                <a:solidFill>
                  <a:srgbClr val="404040"/>
                </a:solidFill>
                <a:latin typeface="Abadi" panose="020B0604020104020204" pitchFamily="34" charset="0"/>
                <a:cs typeface="Carlito"/>
              </a:rPr>
              <a:t>2015  launches </a:t>
            </a:r>
            <a:r>
              <a:rPr lang="en-US" sz="2200" spc="-10" dirty="0">
                <a:solidFill>
                  <a:srgbClr val="404040"/>
                </a:solidFill>
                <a:latin typeface="Abadi" panose="020B0604020104020204" pitchFamily="34" charset="0"/>
                <a:cs typeface="Carlito"/>
              </a:rPr>
              <a:t>where </a:t>
            </a:r>
            <a:r>
              <a:rPr lang="en-US" sz="2200" spc="-25" dirty="0">
                <a:solidFill>
                  <a:srgbClr val="404040"/>
                </a:solidFill>
                <a:latin typeface="Abadi" panose="020B0604020104020204" pitchFamily="34" charset="0"/>
                <a:cs typeface="Carlito"/>
              </a:rPr>
              <a:t>stage </a:t>
            </a:r>
            <a:r>
              <a:rPr lang="en-US" sz="2200" dirty="0">
                <a:solidFill>
                  <a:srgbClr val="404040"/>
                </a:solidFill>
                <a:latin typeface="Abadi" panose="020B0604020104020204" pitchFamily="34" charset="0"/>
                <a:cs typeface="Carlito"/>
              </a:rPr>
              <a:t>1 </a:t>
            </a:r>
            <a:r>
              <a:rPr lang="en-US" sz="2200" spc="-20" dirty="0">
                <a:solidFill>
                  <a:srgbClr val="404040"/>
                </a:solidFill>
                <a:latin typeface="Abadi" panose="020B0604020104020204" pitchFamily="34" charset="0"/>
                <a:cs typeface="Carlito"/>
              </a:rPr>
              <a:t>failed </a:t>
            </a:r>
            <a:r>
              <a:rPr lang="en-US" sz="2200" spc="-15" dirty="0">
                <a:solidFill>
                  <a:srgbClr val="404040"/>
                </a:solidFill>
                <a:latin typeface="Abadi" panose="020B0604020104020204" pitchFamily="34" charset="0"/>
                <a:cs typeface="Carlito"/>
              </a:rPr>
              <a:t>to </a:t>
            </a:r>
            <a:r>
              <a:rPr lang="en-US" sz="2200" spc="-5" dirty="0">
                <a:solidFill>
                  <a:srgbClr val="404040"/>
                </a:solidFill>
                <a:latin typeface="Abadi" panose="020B0604020104020204" pitchFamily="34" charset="0"/>
                <a:cs typeface="Carlito"/>
              </a:rPr>
              <a:t>land on </a:t>
            </a:r>
            <a:r>
              <a:rPr lang="en-US" sz="2200" dirty="0">
                <a:solidFill>
                  <a:srgbClr val="404040"/>
                </a:solidFill>
                <a:latin typeface="Abadi" panose="020B0604020104020204" pitchFamily="34" charset="0"/>
                <a:cs typeface="Carlito"/>
              </a:rPr>
              <a:t>a </a:t>
            </a:r>
            <a:r>
              <a:rPr lang="en-US" sz="2200" spc="-20" dirty="0">
                <a:solidFill>
                  <a:srgbClr val="404040"/>
                </a:solidFill>
                <a:latin typeface="Abadi" panose="020B0604020104020204" pitchFamily="34" charset="0"/>
                <a:cs typeface="Carlito"/>
              </a:rPr>
              <a:t>drone</a:t>
            </a:r>
            <a:r>
              <a:rPr lang="en-US" sz="2200" spc="-80" dirty="0">
                <a:solidFill>
                  <a:srgbClr val="404040"/>
                </a:solidFill>
                <a:latin typeface="Abadi" panose="020B0604020104020204" pitchFamily="34" charset="0"/>
                <a:cs typeface="Carlito"/>
              </a:rPr>
              <a:t> </a:t>
            </a:r>
            <a:r>
              <a:rPr lang="en-US" sz="2200" spc="-5" dirty="0">
                <a:solidFill>
                  <a:srgbClr val="404040"/>
                </a:solidFill>
                <a:latin typeface="Abadi" panose="020B0604020104020204" pitchFamily="34" charset="0"/>
                <a:cs typeface="Carlito"/>
              </a:rPr>
              <a:t>ship.</a:t>
            </a:r>
            <a:endParaRPr lang="en-US" sz="2200" dirty="0">
              <a:latin typeface="Abadi" panose="020B0604020104020204" pitchFamily="34" charset="0"/>
              <a:cs typeface="Carlito"/>
            </a:endParaRPr>
          </a:p>
          <a:p>
            <a:pPr marL="12700" algn="just">
              <a:lnSpc>
                <a:spcPct val="100000"/>
              </a:lnSpc>
              <a:spcBef>
                <a:spcPts val="1200"/>
              </a:spcBef>
            </a:pPr>
            <a:r>
              <a:rPr lang="en-US" sz="2200" spc="-20" dirty="0">
                <a:solidFill>
                  <a:srgbClr val="404040"/>
                </a:solidFill>
                <a:latin typeface="Abadi" panose="020B0604020104020204" pitchFamily="34" charset="0"/>
                <a:cs typeface="Carlito"/>
              </a:rPr>
              <a:t>There were two </a:t>
            </a:r>
            <a:r>
              <a:rPr lang="en-US" sz="2200" spc="-5" dirty="0">
                <a:solidFill>
                  <a:srgbClr val="404040"/>
                </a:solidFill>
                <a:latin typeface="Abadi" panose="020B0604020104020204" pitchFamily="34" charset="0"/>
                <a:cs typeface="Carlito"/>
              </a:rPr>
              <a:t>such</a:t>
            </a:r>
            <a:r>
              <a:rPr lang="en-US" sz="2200" spc="-50" dirty="0">
                <a:solidFill>
                  <a:srgbClr val="404040"/>
                </a:solidFill>
                <a:latin typeface="Abadi" panose="020B0604020104020204" pitchFamily="34" charset="0"/>
                <a:cs typeface="Carlito"/>
              </a:rPr>
              <a:t> </a:t>
            </a:r>
            <a:r>
              <a:rPr lang="en-US" sz="2200" spc="-5" dirty="0">
                <a:solidFill>
                  <a:srgbClr val="404040"/>
                </a:solidFill>
                <a:latin typeface="Abadi" panose="020B0604020104020204" pitchFamily="34" charset="0"/>
                <a:cs typeface="Carlito"/>
              </a:rPr>
              <a:t>occurrences.</a:t>
            </a:r>
            <a:endParaRPr lang="en-US" sz="2200" dirty="0">
              <a:latin typeface="Abadi" panose="020B0604020104020204" pitchFamily="34" charset="0"/>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13E889A0-3D13-42A1-A5D5-2DAB915E9526}"/>
              </a:ext>
            </a:extLst>
          </p:cNvPr>
          <p:cNvSpPr/>
          <p:nvPr/>
        </p:nvSpPr>
        <p:spPr>
          <a:xfrm>
            <a:off x="1733427" y="2149159"/>
            <a:ext cx="8940989" cy="2971481"/>
          </a:xfrm>
          <a:prstGeom prst="rect">
            <a:avLst/>
          </a:prstGeom>
          <a:blipFill>
            <a:blip r:embed="rId3"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72EB216A-265F-7DAF-5877-76D41C49AC5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6038"/>
            <a:ext cx="10616676" cy="547196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gn="just"/>
            <a:r>
              <a:rPr lang="en-GB" sz="2200" dirty="0">
                <a:latin typeface="Abadi" panose="020B0604020104020204" pitchFamily="34" charset="0"/>
              </a:rPr>
              <a:t>The </a:t>
            </a:r>
            <a:r>
              <a:rPr lang="en-GB" sz="2200" dirty="0">
                <a:solidFill>
                  <a:srgbClr val="FF0000"/>
                </a:solidFill>
                <a:latin typeface="Abadi" panose="020B0604020104020204" pitchFamily="34" charset="0"/>
              </a:rPr>
              <a:t>WHERE</a:t>
            </a:r>
            <a:r>
              <a:rPr lang="en-GB" sz="2200" dirty="0">
                <a:latin typeface="Abadi" panose="020B0604020104020204" pitchFamily="34" charset="0"/>
              </a:rPr>
              <a:t> keyword is used with the </a:t>
            </a:r>
            <a:r>
              <a:rPr lang="en-GB" sz="2200" dirty="0">
                <a:solidFill>
                  <a:srgbClr val="FF0000"/>
                </a:solidFill>
                <a:latin typeface="Abadi" panose="020B0604020104020204" pitchFamily="34" charset="0"/>
              </a:rPr>
              <a:t>BETWEEN</a:t>
            </a:r>
            <a:r>
              <a:rPr lang="en-GB" sz="2200" dirty="0">
                <a:latin typeface="Abadi" panose="020B0604020104020204" pitchFamily="34" charset="0"/>
              </a:rPr>
              <a:t> keyword to filter the results to dates only within those specified. The results are then grouped and ordered, using the keywords </a:t>
            </a:r>
            <a:r>
              <a:rPr lang="en-GB" sz="2200" dirty="0">
                <a:solidFill>
                  <a:srgbClr val="FF0000"/>
                </a:solidFill>
                <a:latin typeface="Abadi" panose="020B0604020104020204" pitchFamily="34" charset="0"/>
              </a:rPr>
              <a:t>GROUP BY </a:t>
            </a:r>
            <a:r>
              <a:rPr lang="en-GB" sz="2200" dirty="0">
                <a:latin typeface="Abadi" panose="020B0604020104020204" pitchFamily="34" charset="0"/>
              </a:rPr>
              <a:t>and </a:t>
            </a:r>
            <a:r>
              <a:rPr lang="en-GB" sz="2200" dirty="0">
                <a:solidFill>
                  <a:srgbClr val="FF0000"/>
                </a:solidFill>
                <a:latin typeface="Abadi" panose="020B0604020104020204" pitchFamily="34" charset="0"/>
              </a:rPr>
              <a:t>ORDER BY</a:t>
            </a:r>
            <a:r>
              <a:rPr lang="en-GB" sz="2200" dirty="0">
                <a:latin typeface="Abadi" panose="020B0604020104020204" pitchFamily="34" charset="0"/>
              </a:rPr>
              <a:t>, respectively, where </a:t>
            </a:r>
            <a:r>
              <a:rPr lang="en-GB" sz="2200" dirty="0">
                <a:solidFill>
                  <a:srgbClr val="FF0000"/>
                </a:solidFill>
                <a:latin typeface="Abadi" panose="020B0604020104020204" pitchFamily="34" charset="0"/>
              </a:rPr>
              <a:t>DESC</a:t>
            </a:r>
            <a:r>
              <a:rPr lang="en-GB" sz="2200" dirty="0">
                <a:latin typeface="Abadi" panose="020B0604020104020204" pitchFamily="34" charset="0"/>
              </a:rPr>
              <a:t> is used to specify the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3F44A418-22D2-1AA5-2683-9C2D91831871}"/>
              </a:ext>
            </a:extLst>
          </p:cNvPr>
          <p:cNvSpPr/>
          <p:nvPr/>
        </p:nvSpPr>
        <p:spPr>
          <a:xfrm>
            <a:off x="1922085" y="2114829"/>
            <a:ext cx="8347830" cy="3130939"/>
          </a:xfrm>
          <a:prstGeom prst="rect">
            <a:avLst/>
          </a:prstGeom>
          <a:blipFill>
            <a:blip r:embed="rId3"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3CD2A629-0845-0178-AD66-16986A850B0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pic>
        <p:nvPicPr>
          <p:cNvPr id="2" name="Picture 1">
            <a:extLst>
              <a:ext uri="{FF2B5EF4-FFF2-40B4-BE49-F238E27FC236}">
                <a16:creationId xmlns:a16="http://schemas.microsoft.com/office/drawing/2014/main" id="{F07571C8-FF6C-FCC1-FE38-5470F1144C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12118"/>
            <a:ext cx="5650654" cy="2545882"/>
          </a:xfrm>
          <a:prstGeom prst="rect">
            <a:avLst/>
          </a:prstGeom>
        </p:spPr>
        <p:txBody>
          <a:bodyPr lIns="91440" tIns="45720" rIns="91440" bIns="45720" anchor="t">
            <a:normAutofit/>
          </a:bodyPr>
          <a:lstStyle/>
          <a:p>
            <a:pPr algn="just"/>
            <a:r>
              <a:rPr lang="en-US" sz="2000" spc="-5" dirty="0">
                <a:solidFill>
                  <a:srgbClr val="404040"/>
                </a:solidFill>
                <a:latin typeface="Abadi" panose="020B0604020104020204" pitchFamily="34" charset="0"/>
                <a:cs typeface="Carlito"/>
              </a:rPr>
              <a:t>The left </a:t>
            </a:r>
            <a:r>
              <a:rPr lang="en-US" sz="2000" dirty="0">
                <a:solidFill>
                  <a:srgbClr val="404040"/>
                </a:solidFill>
                <a:latin typeface="Abadi" panose="020B0604020104020204" pitchFamily="34" charset="0"/>
                <a:cs typeface="Carlito"/>
              </a:rPr>
              <a:t>map </a:t>
            </a:r>
            <a:r>
              <a:rPr lang="en-US" sz="2000" spc="-15" dirty="0">
                <a:solidFill>
                  <a:srgbClr val="404040"/>
                </a:solidFill>
                <a:latin typeface="Abadi" panose="020B0604020104020204" pitchFamily="34" charset="0"/>
                <a:cs typeface="Carlito"/>
              </a:rPr>
              <a:t>shows </a:t>
            </a:r>
            <a:r>
              <a:rPr lang="en-US" sz="2000" dirty="0">
                <a:solidFill>
                  <a:srgbClr val="404040"/>
                </a:solidFill>
                <a:latin typeface="Abadi" panose="020B0604020104020204" pitchFamily="34" charset="0"/>
                <a:cs typeface="Carlito"/>
              </a:rPr>
              <a:t>all launch </a:t>
            </a:r>
            <a:r>
              <a:rPr lang="en-US" sz="2000" spc="-20" dirty="0">
                <a:solidFill>
                  <a:srgbClr val="404040"/>
                </a:solidFill>
                <a:latin typeface="Abadi" panose="020B0604020104020204" pitchFamily="34" charset="0"/>
                <a:cs typeface="Carlito"/>
              </a:rPr>
              <a:t>sites </a:t>
            </a:r>
            <a:r>
              <a:rPr lang="en-US" sz="2000" spc="-25" dirty="0">
                <a:solidFill>
                  <a:srgbClr val="404040"/>
                </a:solidFill>
                <a:latin typeface="Abadi" panose="020B0604020104020204" pitchFamily="34" charset="0"/>
                <a:cs typeface="Carlito"/>
              </a:rPr>
              <a:t>relative </a:t>
            </a:r>
            <a:r>
              <a:rPr lang="en-US" sz="2000" spc="-5" dirty="0">
                <a:solidFill>
                  <a:srgbClr val="404040"/>
                </a:solidFill>
                <a:latin typeface="Abadi" panose="020B0604020104020204" pitchFamily="34" charset="0"/>
                <a:cs typeface="Carlito"/>
              </a:rPr>
              <a:t>US </a:t>
            </a:r>
            <a:r>
              <a:rPr lang="en-US" sz="2000" dirty="0">
                <a:solidFill>
                  <a:srgbClr val="404040"/>
                </a:solidFill>
                <a:latin typeface="Abadi" panose="020B0604020104020204" pitchFamily="34" charset="0"/>
                <a:cs typeface="Carlito"/>
              </a:rPr>
              <a:t>map. </a:t>
            </a:r>
            <a:r>
              <a:rPr lang="en-US" sz="2000" spc="-5" dirty="0">
                <a:solidFill>
                  <a:srgbClr val="404040"/>
                </a:solidFill>
                <a:latin typeface="Abadi" panose="020B0604020104020204" pitchFamily="34" charset="0"/>
                <a:cs typeface="Carlito"/>
              </a:rPr>
              <a:t>The right </a:t>
            </a:r>
            <a:r>
              <a:rPr lang="en-US" sz="2000" dirty="0">
                <a:solidFill>
                  <a:srgbClr val="404040"/>
                </a:solidFill>
                <a:latin typeface="Abadi" panose="020B0604020104020204" pitchFamily="34" charset="0"/>
                <a:cs typeface="Carlito"/>
              </a:rPr>
              <a:t>map </a:t>
            </a:r>
            <a:r>
              <a:rPr lang="en-US" sz="2000" spc="-15" dirty="0">
                <a:solidFill>
                  <a:srgbClr val="404040"/>
                </a:solidFill>
                <a:latin typeface="Abadi" panose="020B0604020104020204" pitchFamily="34" charset="0"/>
                <a:cs typeface="Carlito"/>
              </a:rPr>
              <a:t>shows </a:t>
            </a:r>
            <a:r>
              <a:rPr lang="en-US" sz="2000" dirty="0">
                <a:solidFill>
                  <a:srgbClr val="404040"/>
                </a:solidFill>
                <a:latin typeface="Abadi" panose="020B0604020104020204" pitchFamily="34" charset="0"/>
                <a:cs typeface="Carlito"/>
              </a:rPr>
              <a:t>the </a:t>
            </a:r>
            <a:r>
              <a:rPr lang="en-US" sz="2000" spc="-20" dirty="0">
                <a:solidFill>
                  <a:srgbClr val="404040"/>
                </a:solidFill>
                <a:latin typeface="Abadi" panose="020B0604020104020204" pitchFamily="34" charset="0"/>
                <a:cs typeface="Carlito"/>
              </a:rPr>
              <a:t>two </a:t>
            </a:r>
            <a:r>
              <a:rPr lang="en-US" sz="2000" spc="-5" dirty="0">
                <a:solidFill>
                  <a:srgbClr val="404040"/>
                </a:solidFill>
                <a:latin typeface="Abadi" panose="020B0604020104020204" pitchFamily="34" charset="0"/>
                <a:cs typeface="Carlito"/>
              </a:rPr>
              <a:t>Florida </a:t>
            </a:r>
            <a:r>
              <a:rPr lang="en-US" sz="2000" dirty="0">
                <a:solidFill>
                  <a:srgbClr val="404040"/>
                </a:solidFill>
                <a:latin typeface="Abadi" panose="020B0604020104020204" pitchFamily="34" charset="0"/>
                <a:cs typeface="Carlito"/>
              </a:rPr>
              <a:t>launch </a:t>
            </a:r>
            <a:r>
              <a:rPr lang="en-US" sz="2000" spc="-20" dirty="0">
                <a:solidFill>
                  <a:srgbClr val="404040"/>
                </a:solidFill>
                <a:latin typeface="Abadi" panose="020B0604020104020204" pitchFamily="34" charset="0"/>
                <a:cs typeface="Carlito"/>
              </a:rPr>
              <a:t>sites </a:t>
            </a:r>
            <a:r>
              <a:rPr lang="en-US" sz="2000" spc="-5" dirty="0">
                <a:solidFill>
                  <a:srgbClr val="404040"/>
                </a:solidFill>
                <a:latin typeface="Abadi" panose="020B0604020104020204" pitchFamily="34" charset="0"/>
                <a:cs typeface="Carlito"/>
              </a:rPr>
              <a:t>since they </a:t>
            </a:r>
            <a:r>
              <a:rPr lang="en-US" sz="2000" spc="-20" dirty="0">
                <a:solidFill>
                  <a:srgbClr val="404040"/>
                </a:solidFill>
                <a:latin typeface="Abadi" panose="020B0604020104020204" pitchFamily="34" charset="0"/>
                <a:cs typeface="Carlito"/>
              </a:rPr>
              <a:t>are </a:t>
            </a:r>
            <a:r>
              <a:rPr lang="en-US" sz="2000" spc="-15" dirty="0">
                <a:solidFill>
                  <a:srgbClr val="404040"/>
                </a:solidFill>
                <a:latin typeface="Abadi" panose="020B0604020104020204" pitchFamily="34" charset="0"/>
                <a:cs typeface="Carlito"/>
              </a:rPr>
              <a:t>very </a:t>
            </a:r>
            <a:r>
              <a:rPr lang="en-US" sz="2000" dirty="0">
                <a:solidFill>
                  <a:srgbClr val="404040"/>
                </a:solidFill>
                <a:latin typeface="Abadi" panose="020B0604020104020204" pitchFamily="34" charset="0"/>
                <a:cs typeface="Carlito"/>
              </a:rPr>
              <a:t>close </a:t>
            </a:r>
            <a:r>
              <a:rPr lang="en-US" sz="2000" spc="-20" dirty="0">
                <a:solidFill>
                  <a:srgbClr val="404040"/>
                </a:solidFill>
                <a:latin typeface="Abadi" panose="020B0604020104020204" pitchFamily="34" charset="0"/>
                <a:cs typeface="Carlito"/>
              </a:rPr>
              <a:t>to </a:t>
            </a:r>
            <a:r>
              <a:rPr lang="en-US" sz="2000" dirty="0">
                <a:solidFill>
                  <a:srgbClr val="404040"/>
                </a:solidFill>
                <a:latin typeface="Abadi" panose="020B0604020104020204" pitchFamily="34" charset="0"/>
                <a:cs typeface="Carlito"/>
              </a:rPr>
              <a:t>each </a:t>
            </a:r>
            <a:r>
              <a:rPr lang="en-US" sz="2000" spc="-65" dirty="0">
                <a:solidFill>
                  <a:srgbClr val="404040"/>
                </a:solidFill>
                <a:latin typeface="Abadi" panose="020B0604020104020204" pitchFamily="34" charset="0"/>
                <a:cs typeface="Carlito"/>
              </a:rPr>
              <a:t>other. </a:t>
            </a:r>
            <a:r>
              <a:rPr lang="en-US" sz="2000" dirty="0">
                <a:solidFill>
                  <a:srgbClr val="404040"/>
                </a:solidFill>
                <a:latin typeface="Abadi" panose="020B0604020104020204" pitchFamily="34" charset="0"/>
                <a:cs typeface="Carlito"/>
              </a:rPr>
              <a:t>All launch </a:t>
            </a:r>
            <a:r>
              <a:rPr lang="en-US" sz="2000" spc="-20" dirty="0">
                <a:solidFill>
                  <a:srgbClr val="404040"/>
                </a:solidFill>
                <a:latin typeface="Abadi" panose="020B0604020104020204" pitchFamily="34" charset="0"/>
                <a:cs typeface="Carlito"/>
              </a:rPr>
              <a:t>sites are </a:t>
            </a:r>
            <a:r>
              <a:rPr lang="en-US" sz="2000" spc="-5" dirty="0">
                <a:solidFill>
                  <a:srgbClr val="404040"/>
                </a:solidFill>
                <a:latin typeface="Abadi" panose="020B0604020104020204" pitchFamily="34" charset="0"/>
                <a:cs typeface="Carlito"/>
              </a:rPr>
              <a:t>near </a:t>
            </a:r>
            <a:r>
              <a:rPr lang="en-US" sz="2000" dirty="0">
                <a:solidFill>
                  <a:srgbClr val="404040"/>
                </a:solidFill>
                <a:latin typeface="Abadi" panose="020B0604020104020204" pitchFamily="34" charset="0"/>
                <a:cs typeface="Carlito"/>
              </a:rPr>
              <a:t>the</a:t>
            </a:r>
            <a:r>
              <a:rPr lang="en-US" sz="2000" spc="125" dirty="0">
                <a:solidFill>
                  <a:srgbClr val="404040"/>
                </a:solidFill>
                <a:latin typeface="Abadi" panose="020B0604020104020204" pitchFamily="34" charset="0"/>
                <a:cs typeface="Carlito"/>
              </a:rPr>
              <a:t> </a:t>
            </a:r>
            <a:r>
              <a:rPr lang="en-US" sz="2000" spc="-5" dirty="0">
                <a:solidFill>
                  <a:srgbClr val="404040"/>
                </a:solidFill>
                <a:latin typeface="Abadi" panose="020B0604020104020204" pitchFamily="34" charset="0"/>
                <a:cs typeface="Carlito"/>
              </a:rPr>
              <a:t>ocean.</a:t>
            </a:r>
            <a:endParaRPr lang="en-GB" sz="2000" dirty="0">
              <a:latin typeface="Abadi" panose="020B0604020104020204" pitchFamily="34" charset="0"/>
            </a:endParaRPr>
          </a:p>
          <a:p>
            <a:pPr algn="just"/>
            <a:r>
              <a:rPr lang="en-GB" sz="2000" dirty="0">
                <a:latin typeface="Abadi" panose="020B0604020104020204" pitchFamily="34" charset="0"/>
              </a:rPr>
              <a:t>All SpaceX launch sites are on the coasts of the United States of America, specifically Florida and California. </a:t>
            </a:r>
          </a:p>
          <a:p>
            <a:pPr algn="just"/>
            <a:endParaRPr lang="en-GB" sz="2000" dirty="0">
              <a:latin typeface="Abadi" panose="020B0604020104020204" pitchFamily="34"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grpSp>
        <p:nvGrpSpPr>
          <p:cNvPr id="13" name="Group 12">
            <a:extLst>
              <a:ext uri="{FF2B5EF4-FFF2-40B4-BE49-F238E27FC236}">
                <a16:creationId xmlns:a16="http://schemas.microsoft.com/office/drawing/2014/main" id="{25586CAD-0178-6BE4-37CC-6AA427B4373D}"/>
              </a:ext>
            </a:extLst>
          </p:cNvPr>
          <p:cNvGrpSpPr/>
          <p:nvPr/>
        </p:nvGrpSpPr>
        <p:grpSpPr>
          <a:xfrm>
            <a:off x="838200" y="1421745"/>
            <a:ext cx="10515600" cy="4709547"/>
            <a:chOff x="404813" y="1248491"/>
            <a:chExt cx="11379819" cy="5348861"/>
          </a:xfrm>
        </p:grpSpPr>
        <p:pic>
          <p:nvPicPr>
            <p:cNvPr id="6" name="Picture 5">
              <a:extLst>
                <a:ext uri="{FF2B5EF4-FFF2-40B4-BE49-F238E27FC236}">
                  <a16:creationId xmlns:a16="http://schemas.microsoft.com/office/drawing/2014/main" id="{A98ED1DA-7C66-041C-F948-8E0BBC54D124}"/>
                </a:ext>
              </a:extLst>
            </p:cNvPr>
            <p:cNvPicPr>
              <a:picLocks noChangeAspect="1"/>
            </p:cNvPicPr>
            <p:nvPr/>
          </p:nvPicPr>
          <p:blipFill rotWithShape="1">
            <a:blip r:embed="rId3"/>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62E24A0-1660-D145-33DC-84BAD0871741}"/>
                </a:ext>
              </a:extLst>
            </p:cNvPr>
            <p:cNvPicPr>
              <a:picLocks noChangeAspect="1"/>
            </p:cNvPicPr>
            <p:nvPr/>
          </p:nvPicPr>
          <p:blipFill>
            <a:blip r:embed="rId4"/>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A6EF2BBE-8351-AF38-F67A-3972FC8702EB}"/>
                </a:ext>
              </a:extLst>
            </p:cNvPr>
            <p:cNvPicPr>
              <a:picLocks noChangeAspect="1"/>
            </p:cNvPicPr>
            <p:nvPr/>
          </p:nvPicPr>
          <p:blipFill>
            <a:blip r:embed="rId5"/>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D57418D9-F820-8B00-1A0F-E237E6E60586}"/>
                </a:ext>
              </a:extLst>
            </p:cNvPr>
            <p:cNvPicPr>
              <a:picLocks noChangeAspect="1"/>
            </p:cNvPicPr>
            <p:nvPr/>
          </p:nvPicPr>
          <p:blipFill>
            <a:blip r:embed="rId6"/>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0" name="Straight Arrow Connector 9">
              <a:extLst>
                <a:ext uri="{FF2B5EF4-FFF2-40B4-BE49-F238E27FC236}">
                  <a16:creationId xmlns:a16="http://schemas.microsoft.com/office/drawing/2014/main" id="{F14909C7-D126-F3A5-8D29-520C2F85F839}"/>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97BD3CB-1271-3C09-14E0-F25EFF6EBE26}"/>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F7514EF-60F2-3043-4B47-184FA51741D0}"/>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5C08845D-9AD6-6E16-4BB2-D322D043401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481232" y="1412412"/>
            <a:ext cx="6082557" cy="2041151"/>
          </a:xfrm>
          <a:prstGeom prst="rect">
            <a:avLst/>
          </a:prstGeom>
        </p:spPr>
        <p:txBody>
          <a:bodyPr lIns="91440" tIns="45720" rIns="91440" bIns="45720" anchor="t">
            <a:normAutofit/>
          </a:bodyPr>
          <a:lstStyle/>
          <a:p>
            <a:pPr algn="just"/>
            <a:r>
              <a:rPr lang="en-GB" sz="2000" dirty="0">
                <a:latin typeface="Abadi" panose="020B0604020104020204" pitchFamily="34" charset="0"/>
              </a:rPr>
              <a:t>Launches have been grouped into clusters and annotated with </a:t>
            </a:r>
            <a:r>
              <a:rPr lang="en-GB" sz="2000" dirty="0">
                <a:solidFill>
                  <a:srgbClr val="058A05"/>
                </a:solidFill>
                <a:latin typeface="Abadi" panose="020B0604020104020204" pitchFamily="34" charset="0"/>
              </a:rPr>
              <a:t>green icons </a:t>
            </a:r>
            <a:r>
              <a:rPr lang="en-GB" sz="2000" dirty="0">
                <a:latin typeface="Abadi" panose="020B0604020104020204" pitchFamily="34" charset="0"/>
              </a:rPr>
              <a:t>for successful launches, and </a:t>
            </a:r>
            <a:r>
              <a:rPr lang="en-GB" sz="2000" dirty="0">
                <a:solidFill>
                  <a:srgbClr val="FF0505"/>
                </a:solidFill>
                <a:latin typeface="Abadi" panose="020B0604020104020204" pitchFamily="34" charset="0"/>
              </a:rPr>
              <a:t>red icons </a:t>
            </a:r>
            <a:r>
              <a:rPr lang="en-GB" sz="2000" dirty="0">
                <a:latin typeface="Abadi" panose="020B0604020104020204" pitchFamily="34" charset="0"/>
              </a:rPr>
              <a:t>for failed launches.</a:t>
            </a:r>
          </a:p>
          <a:p>
            <a:pPr algn="just"/>
            <a:r>
              <a:rPr lang="en-US" sz="2000" dirty="0">
                <a:solidFill>
                  <a:srgbClr val="404040"/>
                </a:solidFill>
                <a:latin typeface="Abadi" panose="020B0604020104020204" pitchFamily="34" charset="0"/>
                <a:cs typeface="Carlito"/>
              </a:rPr>
              <a:t>In this </a:t>
            </a:r>
            <a:r>
              <a:rPr lang="en-US" sz="2000" spc="-25" dirty="0">
                <a:solidFill>
                  <a:srgbClr val="404040"/>
                </a:solidFill>
                <a:latin typeface="Abadi" panose="020B0604020104020204" pitchFamily="34" charset="0"/>
                <a:cs typeface="Carlito"/>
              </a:rPr>
              <a:t>example </a:t>
            </a:r>
            <a:r>
              <a:rPr lang="en-US" sz="2000" spc="-40" dirty="0">
                <a:solidFill>
                  <a:srgbClr val="404040"/>
                </a:solidFill>
                <a:latin typeface="Abadi" panose="020B0604020104020204" pitchFamily="34" charset="0"/>
                <a:cs typeface="Carlito"/>
              </a:rPr>
              <a:t>VAFB </a:t>
            </a:r>
            <a:r>
              <a:rPr lang="en-US" sz="2000" spc="-5" dirty="0">
                <a:solidFill>
                  <a:srgbClr val="404040"/>
                </a:solidFill>
                <a:latin typeface="Abadi" panose="020B0604020104020204" pitchFamily="34" charset="0"/>
                <a:cs typeface="Carlito"/>
              </a:rPr>
              <a:t>SLC-4E </a:t>
            </a:r>
            <a:r>
              <a:rPr lang="en-US" sz="2000" spc="-20" dirty="0">
                <a:solidFill>
                  <a:srgbClr val="404040"/>
                </a:solidFill>
                <a:latin typeface="Abadi" panose="020B0604020104020204" pitchFamily="34" charset="0"/>
                <a:cs typeface="Carlito"/>
              </a:rPr>
              <a:t>shows </a:t>
            </a:r>
            <a:r>
              <a:rPr lang="en-US" sz="2000" dirty="0">
                <a:solidFill>
                  <a:srgbClr val="404040"/>
                </a:solidFill>
                <a:latin typeface="Abadi" panose="020B0604020104020204" pitchFamily="34" charset="0"/>
                <a:cs typeface="Carlito"/>
              </a:rPr>
              <a:t>4 </a:t>
            </a:r>
            <a:r>
              <a:rPr lang="en-US" sz="2000" spc="-5" dirty="0">
                <a:solidFill>
                  <a:srgbClr val="404040"/>
                </a:solidFill>
                <a:latin typeface="Abadi" panose="020B0604020104020204" pitchFamily="34" charset="0"/>
                <a:cs typeface="Carlito"/>
              </a:rPr>
              <a:t>successful landings </a:t>
            </a:r>
            <a:r>
              <a:rPr lang="en-US" sz="2000" dirty="0">
                <a:solidFill>
                  <a:srgbClr val="404040"/>
                </a:solidFill>
                <a:latin typeface="Abadi" panose="020B0604020104020204" pitchFamily="34" charset="0"/>
                <a:cs typeface="Carlito"/>
              </a:rPr>
              <a:t>and 6 </a:t>
            </a:r>
            <a:r>
              <a:rPr lang="en-US" sz="2000" spc="-20" dirty="0">
                <a:solidFill>
                  <a:srgbClr val="404040"/>
                </a:solidFill>
                <a:latin typeface="Abadi" panose="020B0604020104020204" pitchFamily="34" charset="0"/>
                <a:cs typeface="Carlito"/>
              </a:rPr>
              <a:t>failed</a:t>
            </a:r>
            <a:r>
              <a:rPr lang="en-US" sz="2000" spc="-65" dirty="0">
                <a:solidFill>
                  <a:srgbClr val="404040"/>
                </a:solidFill>
                <a:latin typeface="Abadi" panose="020B0604020104020204" pitchFamily="34" charset="0"/>
                <a:cs typeface="Carlito"/>
              </a:rPr>
              <a:t> </a:t>
            </a:r>
            <a:r>
              <a:rPr lang="en-US" sz="2000" spc="-5" dirty="0">
                <a:solidFill>
                  <a:srgbClr val="404040"/>
                </a:solidFill>
                <a:latin typeface="Abadi" panose="020B0604020104020204" pitchFamily="34" charset="0"/>
                <a:cs typeface="Carlito"/>
              </a:rPr>
              <a:t>landings, and KSC LC-39A shows 8 successful landings and 3 failed landings.</a:t>
            </a:r>
            <a:endParaRPr lang="en-GB" sz="2000" dirty="0">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Color-labeled Launch Outcomes on The Map</a:t>
            </a:r>
          </a:p>
        </p:txBody>
      </p:sp>
      <p:grpSp>
        <p:nvGrpSpPr>
          <p:cNvPr id="17" name="Group 16">
            <a:extLst>
              <a:ext uri="{FF2B5EF4-FFF2-40B4-BE49-F238E27FC236}">
                <a16:creationId xmlns:a16="http://schemas.microsoft.com/office/drawing/2014/main" id="{5FB22819-C131-0540-EB74-05E0EEDA4915}"/>
              </a:ext>
            </a:extLst>
          </p:cNvPr>
          <p:cNvGrpSpPr/>
          <p:nvPr/>
        </p:nvGrpSpPr>
        <p:grpSpPr>
          <a:xfrm>
            <a:off x="628210" y="1412413"/>
            <a:ext cx="11091559" cy="4613160"/>
            <a:chOff x="373295" y="1556792"/>
            <a:chExt cx="11247540" cy="4752528"/>
          </a:xfrm>
        </p:grpSpPr>
        <p:pic>
          <p:nvPicPr>
            <p:cNvPr id="2" name="Picture 1">
              <a:extLst>
                <a:ext uri="{FF2B5EF4-FFF2-40B4-BE49-F238E27FC236}">
                  <a16:creationId xmlns:a16="http://schemas.microsoft.com/office/drawing/2014/main" id="{145CA79F-85FB-203E-B706-99B435CF0E56}"/>
                </a:ext>
              </a:extLst>
            </p:cNvPr>
            <p:cNvPicPr>
              <a:picLocks noChangeAspect="1"/>
            </p:cNvPicPr>
            <p:nvPr/>
          </p:nvPicPr>
          <p:blipFill rotWithShape="1">
            <a:blip r:embed="rId3"/>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F5699FDD-EE7C-3EEF-8C89-78AE667CB27B}"/>
                </a:ext>
              </a:extLst>
            </p:cNvPr>
            <p:cNvPicPr>
              <a:picLocks noChangeAspect="1"/>
            </p:cNvPicPr>
            <p:nvPr/>
          </p:nvPicPr>
          <p:blipFill rotWithShape="1">
            <a:blip r:embed="rId4"/>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0AFE2B0B-C31A-ACA7-D68C-6169B2D3B716}"/>
                </a:ext>
              </a:extLst>
            </p:cNvPr>
            <p:cNvPicPr>
              <a:picLocks noChangeAspect="1"/>
            </p:cNvPicPr>
            <p:nvPr/>
          </p:nvPicPr>
          <p:blipFill rotWithShape="1">
            <a:blip r:embed="rId5"/>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F7CF5B4F-5202-0E20-8418-E5E65FD8F560}"/>
                </a:ext>
              </a:extLst>
            </p:cNvPr>
            <p:cNvPicPr>
              <a:picLocks noChangeAspect="1"/>
            </p:cNvPicPr>
            <p:nvPr/>
          </p:nvPicPr>
          <p:blipFill>
            <a:blip r:embed="rId6"/>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4D08E9F8-EFA5-BDA6-D3E4-C59F946FF4CB}"/>
                </a:ext>
              </a:extLst>
            </p:cNvPr>
            <p:cNvPicPr>
              <a:picLocks noChangeAspect="1"/>
            </p:cNvPicPr>
            <p:nvPr/>
          </p:nvPicPr>
          <p:blipFill>
            <a:blip r:embed="rId7"/>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0" name="Straight Arrow Connector 9">
              <a:extLst>
                <a:ext uri="{FF2B5EF4-FFF2-40B4-BE49-F238E27FC236}">
                  <a16:creationId xmlns:a16="http://schemas.microsoft.com/office/drawing/2014/main" id="{EA096B0D-0AFD-8F3A-349F-6B39FF572618}"/>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E721966-F179-6164-ACF6-04186DC41F30}"/>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7261FFB-861D-F426-2A83-9EAFB685C3D8}"/>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D77F02F-76A7-5ACD-ABB4-9BA8A03363E4}"/>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13" name="TextBox 12">
                  <a:extLst>
                    <a:ext uri="{FF2B5EF4-FFF2-40B4-BE49-F238E27FC236}">
                      <a16:creationId xmlns:a16="http://schemas.microsoft.com/office/drawing/2014/main" id="{3D77F02F-76A7-5ACD-ABB4-9BA8A03363E4}"/>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8"/>
                  <a:stretch>
                    <a:fillRect l="-10204" r="-10204"/>
                  </a:stretch>
                </a:blipFill>
              </p:spPr>
              <p:txBody>
                <a:bodyPr/>
                <a:lstStyle/>
                <a:p>
                  <a:r>
                    <a:rPr lang="en-ID">
                      <a:noFill/>
                    </a:rPr>
                    <a:t> </a:t>
                  </a:r>
                </a:p>
              </p:txBody>
            </p:sp>
          </mc:Fallback>
        </mc:AlternateContent>
        <p:sp>
          <p:nvSpPr>
            <p:cNvPr id="14" name="TextBox 13">
              <a:extLst>
                <a:ext uri="{FF2B5EF4-FFF2-40B4-BE49-F238E27FC236}">
                  <a16:creationId xmlns:a16="http://schemas.microsoft.com/office/drawing/2014/main" id="{6FDB80E3-7C15-B4A0-C667-95AB379B94AF}"/>
                </a:ext>
              </a:extLst>
            </p:cNvPr>
            <p:cNvSpPr txBox="1"/>
            <p:nvPr/>
          </p:nvSpPr>
          <p:spPr>
            <a:xfrm>
              <a:off x="6663711" y="3586805"/>
              <a:ext cx="4957124" cy="400110"/>
            </a:xfrm>
            <a:prstGeom prst="rect">
              <a:avLst/>
            </a:prstGeom>
            <a:noFill/>
          </p:spPr>
          <p:txBody>
            <a:bodyPr wrap="square" rtlCol="0">
              <a:spAutoFit/>
            </a:bodyPr>
            <a:lstStyle/>
            <a:p>
              <a:pPr algn="ctr"/>
              <a:r>
                <a:rPr lang="en-GB" sz="2000" dirty="0">
                  <a:latin typeface="Abadi" panose="020B0604020104020204" pitchFamily="34" charset="0"/>
                </a:rPr>
                <a:t>CCAFS SLC-40 and CCAFS LC-40</a:t>
              </a:r>
            </a:p>
          </p:txBody>
        </p:sp>
        <p:sp>
          <p:nvSpPr>
            <p:cNvPr id="15" name="TextBox 14">
              <a:extLst>
                <a:ext uri="{FF2B5EF4-FFF2-40B4-BE49-F238E27FC236}">
                  <a16:creationId xmlns:a16="http://schemas.microsoft.com/office/drawing/2014/main" id="{8BFF829C-ADDC-5D9A-0FCC-9BD38A89B74E}"/>
                </a:ext>
              </a:extLst>
            </p:cNvPr>
            <p:cNvSpPr txBox="1"/>
            <p:nvPr/>
          </p:nvSpPr>
          <p:spPr>
            <a:xfrm>
              <a:off x="3562176" y="4201255"/>
              <a:ext cx="1732390" cy="400110"/>
            </a:xfrm>
            <a:prstGeom prst="rect">
              <a:avLst/>
            </a:prstGeom>
            <a:noFill/>
          </p:spPr>
          <p:txBody>
            <a:bodyPr wrap="square" rtlCol="0">
              <a:spAutoFit/>
            </a:bodyPr>
            <a:lstStyle/>
            <a:p>
              <a:pPr algn="ctr"/>
              <a:r>
                <a:rPr lang="en-GB" sz="2000" dirty="0">
                  <a:latin typeface="Abadi" panose="020B0604020104020204" pitchFamily="34" charset="0"/>
                </a:rPr>
                <a:t>KSC LC-39A</a:t>
              </a:r>
            </a:p>
          </p:txBody>
        </p:sp>
        <p:sp>
          <p:nvSpPr>
            <p:cNvPr id="16" name="TextBox 15">
              <a:extLst>
                <a:ext uri="{FF2B5EF4-FFF2-40B4-BE49-F238E27FC236}">
                  <a16:creationId xmlns:a16="http://schemas.microsoft.com/office/drawing/2014/main" id="{68827AF4-C8A5-7DA5-F314-5592675F8DE7}"/>
                </a:ext>
              </a:extLst>
            </p:cNvPr>
            <p:cNvSpPr txBox="1"/>
            <p:nvPr/>
          </p:nvSpPr>
          <p:spPr>
            <a:xfrm>
              <a:off x="529276" y="4012456"/>
              <a:ext cx="1732666" cy="400110"/>
            </a:xfrm>
            <a:prstGeom prst="rect">
              <a:avLst/>
            </a:prstGeom>
            <a:noFill/>
          </p:spPr>
          <p:txBody>
            <a:bodyPr wrap="square" rtlCol="0">
              <a:spAutoFit/>
            </a:bodyPr>
            <a:lstStyle/>
            <a:p>
              <a:pPr algn="ctr"/>
              <a:r>
                <a:rPr lang="en-GB" sz="2000" dirty="0">
                  <a:latin typeface="Abadi" panose="020B0604020104020204" pitchFamily="34" charset="0"/>
                </a:rPr>
                <a:t>VAFB SLC-4E</a:t>
              </a:r>
            </a:p>
          </p:txBody>
        </p:sp>
      </p:grpSp>
      <p:pic>
        <p:nvPicPr>
          <p:cNvPr id="18" name="Picture 17">
            <a:extLst>
              <a:ext uri="{FF2B5EF4-FFF2-40B4-BE49-F238E27FC236}">
                <a16:creationId xmlns:a16="http://schemas.microsoft.com/office/drawing/2014/main" id="{AE75FCBA-7AA7-CBDF-ABAA-9BFD6642F9D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60408" y="1347449"/>
            <a:ext cx="4373779" cy="1924401"/>
          </a:xfrm>
          <a:prstGeom prst="rect">
            <a:avLst/>
          </a:prstGeom>
        </p:spPr>
        <p:txBody>
          <a:bodyPr lIns="91440" tIns="45720" rIns="91440" bIns="45720" anchor="t">
            <a:normAutofit fontScale="77500" lnSpcReduction="20000"/>
          </a:bodyPr>
          <a:lstStyle/>
          <a:p>
            <a:pPr marL="342900" indent="-342900" algn="just">
              <a:buFont typeface="Arial" panose="020B0604020202020204" pitchFamily="34" charset="0"/>
              <a:buChar char="•"/>
            </a:pPr>
            <a:r>
              <a:rPr lang="en-GB" sz="2400" dirty="0">
                <a:latin typeface="Abadi" panose="020B0604020104020204" pitchFamily="34" charset="0"/>
              </a:rPr>
              <a:t>The coastline is only 0.87 km due East.</a:t>
            </a:r>
          </a:p>
          <a:p>
            <a:pPr marL="342900" indent="-342900" algn="just">
              <a:buFont typeface="Arial" panose="020B0604020202020204" pitchFamily="34" charset="0"/>
              <a:buChar char="•"/>
            </a:pPr>
            <a:r>
              <a:rPr lang="en-GB" sz="2400" dirty="0">
                <a:latin typeface="Abadi" panose="020B0604020104020204" pitchFamily="34" charset="0"/>
              </a:rPr>
              <a:t>The nearest highway is only 0.59km away. </a:t>
            </a:r>
          </a:p>
          <a:p>
            <a:pPr marL="342900" indent="-342900" algn="just">
              <a:buFont typeface="Arial" panose="020B0604020202020204" pitchFamily="34" charset="0"/>
              <a:buChar char="•"/>
            </a:pPr>
            <a:r>
              <a:rPr lang="en-GB" sz="2400" dirty="0">
                <a:latin typeface="Abadi" panose="020B0604020104020204" pitchFamily="34" charset="0"/>
              </a:rPr>
              <a:t>The nearest railway is only 1.29 km away.</a:t>
            </a:r>
          </a:p>
          <a:p>
            <a:pPr marL="342900" indent="-342900" algn="just">
              <a:buFont typeface="Arial" panose="020B0604020202020204" pitchFamily="34" charset="0"/>
              <a:buChar char="•"/>
            </a:pPr>
            <a:r>
              <a:rPr lang="en-GB" sz="2400" dirty="0">
                <a:latin typeface="Abadi" panose="020B0604020104020204" pitchFamily="34" charset="0"/>
              </a:rPr>
              <a:t>The nearest city is 51.74 km away.</a:t>
            </a:r>
          </a:p>
          <a:p>
            <a:pPr algn="just"/>
            <a:endParaRPr lang="en-GB" sz="1800" dirty="0">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Sites to Other Points of Interest</a:t>
            </a:r>
          </a:p>
        </p:txBody>
      </p:sp>
      <p:pic>
        <p:nvPicPr>
          <p:cNvPr id="2" name="Picture 1">
            <a:extLst>
              <a:ext uri="{FF2B5EF4-FFF2-40B4-BE49-F238E27FC236}">
                <a16:creationId xmlns:a16="http://schemas.microsoft.com/office/drawing/2014/main" id="{53268536-D2F0-E920-D3F5-B2DCDCA1B14D}"/>
              </a:ext>
            </a:extLst>
          </p:cNvPr>
          <p:cNvPicPr>
            <a:picLocks noChangeAspect="1"/>
          </p:cNvPicPr>
          <p:nvPr/>
        </p:nvPicPr>
        <p:blipFill>
          <a:blip r:embed="rId3"/>
          <a:stretch>
            <a:fillRect/>
          </a:stretch>
        </p:blipFill>
        <p:spPr>
          <a:xfrm>
            <a:off x="734028" y="3477126"/>
            <a:ext cx="6426380" cy="2633855"/>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CB762D1-4C57-CAD8-1723-01F47EC8582D}"/>
              </a:ext>
            </a:extLst>
          </p:cNvPr>
          <p:cNvPicPr>
            <a:picLocks noChangeAspect="1"/>
          </p:cNvPicPr>
          <p:nvPr/>
        </p:nvPicPr>
        <p:blipFill>
          <a:blip r:embed="rId4"/>
          <a:stretch>
            <a:fillRect/>
          </a:stretch>
        </p:blipFill>
        <p:spPr>
          <a:xfrm>
            <a:off x="770011" y="1399594"/>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D71E4E4A-6735-4BEE-D101-C4397BE49FB1}"/>
              </a:ext>
            </a:extLst>
          </p:cNvPr>
          <p:cNvGrpSpPr/>
          <p:nvPr/>
        </p:nvGrpSpPr>
        <p:grpSpPr>
          <a:xfrm>
            <a:off x="734028" y="1351468"/>
            <a:ext cx="10623783" cy="4768315"/>
            <a:chOff x="734028" y="1351468"/>
            <a:chExt cx="10623783" cy="4768315"/>
          </a:xfrm>
        </p:grpSpPr>
        <p:pic>
          <p:nvPicPr>
            <p:cNvPr id="4" name="Picture 3">
              <a:extLst>
                <a:ext uri="{FF2B5EF4-FFF2-40B4-BE49-F238E27FC236}">
                  <a16:creationId xmlns:a16="http://schemas.microsoft.com/office/drawing/2014/main" id="{52D78D43-B811-2C65-36A7-42828E03321E}"/>
                </a:ext>
              </a:extLst>
            </p:cNvPr>
            <p:cNvPicPr>
              <a:picLocks noChangeAspect="1"/>
            </p:cNvPicPr>
            <p:nvPr/>
          </p:nvPicPr>
          <p:blipFill>
            <a:blip r:embed="rId5"/>
            <a:stretch>
              <a:fillRect/>
            </a:stretch>
          </p:blipFill>
          <p:spPr>
            <a:xfrm>
              <a:off x="7532782" y="3477126"/>
              <a:ext cx="3825029" cy="264265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A7A2FD0-6439-B90A-641B-775CA0002786}"/>
                </a:ext>
              </a:extLst>
            </p:cNvPr>
            <p:cNvPicPr>
              <a:picLocks noChangeAspect="1"/>
            </p:cNvPicPr>
            <p:nvPr/>
          </p:nvPicPr>
          <p:blipFill>
            <a:blip r:embed="rId3"/>
            <a:stretch>
              <a:fillRect/>
            </a:stretch>
          </p:blipFill>
          <p:spPr>
            <a:xfrm>
              <a:off x="734028" y="3429000"/>
              <a:ext cx="6426380" cy="2633855"/>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4CFE7711-7D8C-48D5-06C3-EFEF1397FA6A}"/>
                </a:ext>
              </a:extLst>
            </p:cNvPr>
            <p:cNvPicPr>
              <a:picLocks noChangeAspect="1"/>
            </p:cNvPicPr>
            <p:nvPr/>
          </p:nvPicPr>
          <p:blipFill>
            <a:blip r:embed="rId4"/>
            <a:stretch>
              <a:fillRect/>
            </a:stretch>
          </p:blipFill>
          <p:spPr>
            <a:xfrm>
              <a:off x="770011" y="1351468"/>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
        <p:nvSpPr>
          <p:cNvPr id="12" name="TextBox 11">
            <a:extLst>
              <a:ext uri="{FF2B5EF4-FFF2-40B4-BE49-F238E27FC236}">
                <a16:creationId xmlns:a16="http://schemas.microsoft.com/office/drawing/2014/main" id="{07C465AE-B1D4-BEFC-0F4A-837846F4023E}"/>
              </a:ext>
            </a:extLst>
          </p:cNvPr>
          <p:cNvSpPr txBox="1"/>
          <p:nvPr/>
        </p:nvSpPr>
        <p:spPr>
          <a:xfrm>
            <a:off x="3557548" y="1652570"/>
            <a:ext cx="3602860" cy="1200329"/>
          </a:xfrm>
          <a:prstGeom prst="rect">
            <a:avLst/>
          </a:prstGeom>
          <a:noFill/>
        </p:spPr>
        <p:txBody>
          <a:bodyPr wrap="square">
            <a:spAutoFit/>
          </a:bodyPr>
          <a:lstStyle/>
          <a:p>
            <a:pPr algn="just"/>
            <a:r>
              <a:rPr lang="en-GB" sz="1800" dirty="0">
                <a:latin typeface="Abadi" panose="020B0604020104020204" pitchFamily="34" charset="0"/>
              </a:rPr>
              <a:t>Using the </a:t>
            </a:r>
            <a:r>
              <a:rPr lang="en-GB" sz="1800" dirty="0">
                <a:solidFill>
                  <a:srgbClr val="FF0000"/>
                </a:solidFill>
                <a:latin typeface="Abadi" panose="020B0604020104020204" pitchFamily="34" charset="0"/>
              </a:rPr>
              <a:t>CCAFS SLC-40 </a:t>
            </a:r>
            <a:r>
              <a:rPr lang="en-GB" sz="1800" dirty="0">
                <a:latin typeface="Abadi" panose="020B0604020104020204" pitchFamily="34" charset="0"/>
              </a:rPr>
              <a:t>launch site as an example site, we can understand more about the placement of launch sites.</a:t>
            </a:r>
          </a:p>
        </p:txBody>
      </p:sp>
      <p:pic>
        <p:nvPicPr>
          <p:cNvPr id="11" name="Picture 10">
            <a:extLst>
              <a:ext uri="{FF2B5EF4-FFF2-40B4-BE49-F238E27FC236}">
                <a16:creationId xmlns:a16="http://schemas.microsoft.com/office/drawing/2014/main" id="{FA479FAC-4048-FC7F-CC57-230230A2265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pic>
        <p:nvPicPr>
          <p:cNvPr id="3" name="Picture 2">
            <a:extLst>
              <a:ext uri="{FF2B5EF4-FFF2-40B4-BE49-F238E27FC236}">
                <a16:creationId xmlns:a16="http://schemas.microsoft.com/office/drawing/2014/main" id="{8BAAEF63-53ED-0CA3-C2E0-DA0AC85942A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53407"/>
            <a:ext cx="2569955" cy="5504593"/>
          </a:xfrm>
          <a:prstGeom prst="rect">
            <a:avLst/>
          </a:prstGeom>
        </p:spPr>
        <p:txBody>
          <a:bodyPr lIns="91440" tIns="45720" rIns="91440" bIns="45720" anchor="t">
            <a:normAutofit fontScale="92500" lnSpcReduction="20000"/>
          </a:bodyPr>
          <a:lstStyle/>
          <a:p>
            <a:pPr algn="just"/>
            <a:r>
              <a:rPr lang="en-GB" sz="1800" dirty="0">
                <a:latin typeface="Abadi" panose="020B0604020104020204" pitchFamily="34" charset="0"/>
              </a:rPr>
              <a:t>The launch site </a:t>
            </a:r>
            <a:r>
              <a:rPr lang="en-GB" sz="1800" dirty="0">
                <a:solidFill>
                  <a:srgbClr val="0B49CB"/>
                </a:solidFill>
                <a:latin typeface="Abadi" panose="020B0604020104020204" pitchFamily="34" charset="0"/>
              </a:rPr>
              <a:t>KSC LC-39 A</a:t>
            </a:r>
            <a:r>
              <a:rPr lang="en-GB" sz="1800" dirty="0">
                <a:latin typeface="Abadi" panose="020B0604020104020204" pitchFamily="34" charset="0"/>
              </a:rPr>
              <a:t> had the most successful launches, with 41.7% of the total successful launches.</a:t>
            </a:r>
          </a:p>
          <a:p>
            <a:pPr algn="just"/>
            <a:endParaRPr lang="en-GB" sz="1800" dirty="0">
              <a:latin typeface="Abadi" panose="020B0604020104020204" pitchFamily="34" charset="0"/>
            </a:endParaRPr>
          </a:p>
          <a:p>
            <a:pPr algn="just"/>
            <a:r>
              <a:rPr lang="en-US" sz="1800" spc="-5" dirty="0">
                <a:solidFill>
                  <a:srgbClr val="404040"/>
                </a:solidFill>
                <a:latin typeface="Abadi" panose="020B0604020104020204" pitchFamily="34" charset="0"/>
                <a:cs typeface="Carlito"/>
              </a:rPr>
              <a:t>This is </a:t>
            </a:r>
            <a:r>
              <a:rPr lang="en-US" sz="1800" dirty="0">
                <a:solidFill>
                  <a:srgbClr val="404040"/>
                </a:solidFill>
                <a:latin typeface="Abadi" panose="020B0604020104020204" pitchFamily="34" charset="0"/>
                <a:cs typeface="Carlito"/>
              </a:rPr>
              <a:t>the </a:t>
            </a:r>
            <a:r>
              <a:rPr lang="en-US" sz="1800" spc="-5" dirty="0">
                <a:solidFill>
                  <a:srgbClr val="404040"/>
                </a:solidFill>
                <a:latin typeface="Abadi" panose="020B0604020104020204" pitchFamily="34" charset="0"/>
                <a:cs typeface="Carlito"/>
              </a:rPr>
              <a:t>distribution of successful </a:t>
            </a:r>
            <a:r>
              <a:rPr lang="en-US" sz="1800" dirty="0">
                <a:solidFill>
                  <a:srgbClr val="404040"/>
                </a:solidFill>
                <a:latin typeface="Abadi" panose="020B0604020104020204" pitchFamily="34" charset="0"/>
                <a:cs typeface="Carlito"/>
              </a:rPr>
              <a:t>landings </a:t>
            </a:r>
            <a:r>
              <a:rPr lang="en-US" sz="1800" spc="-20" dirty="0">
                <a:solidFill>
                  <a:srgbClr val="404040"/>
                </a:solidFill>
                <a:latin typeface="Abadi" panose="020B0604020104020204" pitchFamily="34" charset="0"/>
                <a:cs typeface="Carlito"/>
              </a:rPr>
              <a:t>across </a:t>
            </a:r>
            <a:r>
              <a:rPr lang="en-US" sz="1800" dirty="0">
                <a:solidFill>
                  <a:srgbClr val="404040"/>
                </a:solidFill>
                <a:latin typeface="Abadi" panose="020B0604020104020204" pitchFamily="34" charset="0"/>
                <a:cs typeface="Carlito"/>
              </a:rPr>
              <a:t>all launch </a:t>
            </a:r>
            <a:r>
              <a:rPr lang="en-US" sz="1800" spc="-20" dirty="0">
                <a:solidFill>
                  <a:srgbClr val="404040"/>
                </a:solidFill>
                <a:latin typeface="Abadi" panose="020B0604020104020204" pitchFamily="34" charset="0"/>
                <a:cs typeface="Carlito"/>
              </a:rPr>
              <a:t>sites. </a:t>
            </a:r>
            <a:r>
              <a:rPr lang="en-US" sz="1800" spc="-5" dirty="0">
                <a:solidFill>
                  <a:srgbClr val="404040"/>
                </a:solidFill>
                <a:latin typeface="Abadi" panose="020B0604020104020204" pitchFamily="34" charset="0"/>
                <a:cs typeface="Carlito"/>
              </a:rPr>
              <a:t>CCAFS </a:t>
            </a:r>
            <a:r>
              <a:rPr lang="en-US" sz="1800" spc="-10" dirty="0">
                <a:solidFill>
                  <a:srgbClr val="404040"/>
                </a:solidFill>
                <a:latin typeface="Abadi" panose="020B0604020104020204" pitchFamily="34" charset="0"/>
                <a:cs typeface="Carlito"/>
              </a:rPr>
              <a:t>LC-40 </a:t>
            </a:r>
            <a:r>
              <a:rPr lang="en-US" sz="1800" spc="-5" dirty="0">
                <a:solidFill>
                  <a:srgbClr val="404040"/>
                </a:solidFill>
                <a:latin typeface="Abadi" panose="020B0604020104020204" pitchFamily="34" charset="0"/>
                <a:cs typeface="Carlito"/>
              </a:rPr>
              <a:t>is </a:t>
            </a:r>
            <a:r>
              <a:rPr lang="en-US" sz="1800" dirty="0">
                <a:solidFill>
                  <a:srgbClr val="404040"/>
                </a:solidFill>
                <a:latin typeface="Abadi" panose="020B0604020104020204" pitchFamily="34" charset="0"/>
                <a:cs typeface="Carlito"/>
              </a:rPr>
              <a:t>the </a:t>
            </a:r>
            <a:r>
              <a:rPr lang="en-US" sz="1800" spc="-5" dirty="0">
                <a:solidFill>
                  <a:srgbClr val="404040"/>
                </a:solidFill>
                <a:latin typeface="Abadi" panose="020B0604020104020204" pitchFamily="34" charset="0"/>
                <a:cs typeface="Carlito"/>
              </a:rPr>
              <a:t>old name of  CCAFS SLC-40 </a:t>
            </a:r>
            <a:r>
              <a:rPr lang="en-US" sz="1800" dirty="0">
                <a:solidFill>
                  <a:srgbClr val="404040"/>
                </a:solidFill>
                <a:latin typeface="Abadi" panose="020B0604020104020204" pitchFamily="34" charset="0"/>
                <a:cs typeface="Carlito"/>
              </a:rPr>
              <a:t>so </a:t>
            </a:r>
            <a:r>
              <a:rPr lang="en-US" sz="1800" spc="-5" dirty="0">
                <a:solidFill>
                  <a:srgbClr val="404040"/>
                </a:solidFill>
                <a:latin typeface="Abadi" panose="020B0604020104020204" pitchFamily="34" charset="0"/>
                <a:cs typeface="Carlito"/>
              </a:rPr>
              <a:t>CCAFS </a:t>
            </a:r>
            <a:r>
              <a:rPr lang="en-US" sz="1800" dirty="0">
                <a:solidFill>
                  <a:srgbClr val="404040"/>
                </a:solidFill>
                <a:latin typeface="Abadi" panose="020B0604020104020204" pitchFamily="34" charset="0"/>
                <a:cs typeface="Carlito"/>
              </a:rPr>
              <a:t>and </a:t>
            </a:r>
            <a:r>
              <a:rPr lang="en-US" sz="1800" spc="-5" dirty="0">
                <a:solidFill>
                  <a:srgbClr val="404040"/>
                </a:solidFill>
                <a:latin typeface="Abadi" panose="020B0604020104020204" pitchFamily="34" charset="0"/>
                <a:cs typeface="Carlito"/>
              </a:rPr>
              <a:t>KSC </a:t>
            </a:r>
            <a:r>
              <a:rPr lang="en-US" sz="1800" spc="-35" dirty="0">
                <a:solidFill>
                  <a:srgbClr val="404040"/>
                </a:solidFill>
                <a:latin typeface="Abadi" panose="020B0604020104020204" pitchFamily="34" charset="0"/>
                <a:cs typeface="Carlito"/>
              </a:rPr>
              <a:t>have </a:t>
            </a:r>
            <a:r>
              <a:rPr lang="en-US" sz="1800" dirty="0">
                <a:solidFill>
                  <a:srgbClr val="404040"/>
                </a:solidFill>
                <a:latin typeface="Abadi" panose="020B0604020104020204" pitchFamily="34" charset="0"/>
                <a:cs typeface="Carlito"/>
              </a:rPr>
              <a:t>the </a:t>
            </a:r>
            <a:r>
              <a:rPr lang="en-US" sz="1800" spc="-5" dirty="0">
                <a:solidFill>
                  <a:srgbClr val="404040"/>
                </a:solidFill>
                <a:latin typeface="Abadi" panose="020B0604020104020204" pitchFamily="34" charset="0"/>
                <a:cs typeface="Carlito"/>
              </a:rPr>
              <a:t>same amount </a:t>
            </a:r>
            <a:r>
              <a:rPr lang="en-US" sz="1800" dirty="0">
                <a:solidFill>
                  <a:srgbClr val="404040"/>
                </a:solidFill>
                <a:latin typeface="Abadi" panose="020B0604020104020204" pitchFamily="34" charset="0"/>
                <a:cs typeface="Carlito"/>
              </a:rPr>
              <a:t>of </a:t>
            </a:r>
            <a:r>
              <a:rPr lang="en-US" sz="1800" spc="-5" dirty="0">
                <a:solidFill>
                  <a:srgbClr val="404040"/>
                </a:solidFill>
                <a:latin typeface="Abadi" panose="020B0604020104020204" pitchFamily="34" charset="0"/>
                <a:cs typeface="Carlito"/>
              </a:rPr>
              <a:t>successful landings, but </a:t>
            </a:r>
            <a:r>
              <a:rPr lang="en-US" sz="1800" dirty="0">
                <a:solidFill>
                  <a:srgbClr val="404040"/>
                </a:solidFill>
                <a:latin typeface="Abadi" panose="020B0604020104020204" pitchFamily="34" charset="0"/>
                <a:cs typeface="Carlito"/>
              </a:rPr>
              <a:t>a majority of the </a:t>
            </a:r>
            <a:r>
              <a:rPr lang="en-US" sz="1800" spc="-5" dirty="0">
                <a:solidFill>
                  <a:srgbClr val="404040"/>
                </a:solidFill>
                <a:latin typeface="Abadi" panose="020B0604020104020204" pitchFamily="34" charset="0"/>
                <a:cs typeface="Carlito"/>
              </a:rPr>
              <a:t>successful </a:t>
            </a:r>
            <a:r>
              <a:rPr lang="en-US" sz="1800" dirty="0">
                <a:solidFill>
                  <a:srgbClr val="404040"/>
                </a:solidFill>
                <a:latin typeface="Abadi" panose="020B0604020104020204" pitchFamily="34" charset="0"/>
                <a:cs typeface="Carlito"/>
              </a:rPr>
              <a:t>landings </a:t>
            </a:r>
            <a:r>
              <a:rPr lang="en-US" sz="1800" spc="-5" dirty="0">
                <a:solidFill>
                  <a:srgbClr val="404040"/>
                </a:solidFill>
                <a:latin typeface="Abadi" panose="020B0604020104020204" pitchFamily="34" charset="0"/>
                <a:cs typeface="Carlito"/>
              </a:rPr>
              <a:t>were </a:t>
            </a:r>
            <a:r>
              <a:rPr lang="en-US" sz="1800" spc="-20" dirty="0">
                <a:solidFill>
                  <a:srgbClr val="404040"/>
                </a:solidFill>
                <a:latin typeface="Abadi" panose="020B0604020104020204" pitchFamily="34" charset="0"/>
                <a:cs typeface="Carlito"/>
              </a:rPr>
              <a:t>performed </a:t>
            </a:r>
            <a:r>
              <a:rPr lang="en-US" sz="1800" spc="-25" dirty="0">
                <a:solidFill>
                  <a:srgbClr val="404040"/>
                </a:solidFill>
                <a:latin typeface="Abadi" panose="020B0604020104020204" pitchFamily="34" charset="0"/>
                <a:cs typeface="Carlito"/>
              </a:rPr>
              <a:t>before </a:t>
            </a:r>
            <a:r>
              <a:rPr lang="en-US" sz="1800" dirty="0">
                <a:solidFill>
                  <a:srgbClr val="404040"/>
                </a:solidFill>
                <a:latin typeface="Abadi" panose="020B0604020104020204" pitchFamily="34" charset="0"/>
                <a:cs typeface="Carlito"/>
              </a:rPr>
              <a:t>the </a:t>
            </a:r>
            <a:r>
              <a:rPr lang="en-US" sz="1800" spc="-5" dirty="0">
                <a:solidFill>
                  <a:srgbClr val="404040"/>
                </a:solidFill>
                <a:latin typeface="Abadi" panose="020B0604020104020204" pitchFamily="34" charset="0"/>
                <a:cs typeface="Carlito"/>
              </a:rPr>
              <a:t>name </a:t>
            </a:r>
            <a:r>
              <a:rPr lang="en-US" sz="1800" dirty="0">
                <a:solidFill>
                  <a:srgbClr val="404040"/>
                </a:solidFill>
                <a:latin typeface="Abadi" panose="020B0604020104020204" pitchFamily="34" charset="0"/>
                <a:cs typeface="Carlito"/>
              </a:rPr>
              <a:t>change. </a:t>
            </a:r>
            <a:r>
              <a:rPr lang="en-US" sz="1800" spc="-40" dirty="0">
                <a:solidFill>
                  <a:srgbClr val="404040"/>
                </a:solidFill>
                <a:latin typeface="Abadi" panose="020B0604020104020204" pitchFamily="34" charset="0"/>
                <a:cs typeface="Carlito"/>
              </a:rPr>
              <a:t>VAFB </a:t>
            </a:r>
            <a:r>
              <a:rPr lang="en-US" sz="1800" spc="-5" dirty="0">
                <a:solidFill>
                  <a:srgbClr val="404040"/>
                </a:solidFill>
                <a:latin typeface="Abadi" panose="020B0604020104020204" pitchFamily="34" charset="0"/>
                <a:cs typeface="Carlito"/>
              </a:rPr>
              <a:t>has </a:t>
            </a:r>
            <a:r>
              <a:rPr lang="en-US" sz="1800" dirty="0">
                <a:solidFill>
                  <a:srgbClr val="404040"/>
                </a:solidFill>
                <a:latin typeface="Abadi" panose="020B0604020104020204" pitchFamily="34" charset="0"/>
                <a:cs typeface="Carlito"/>
              </a:rPr>
              <a:t>the </a:t>
            </a:r>
            <a:r>
              <a:rPr lang="en-US" sz="1800" spc="-20" dirty="0">
                <a:solidFill>
                  <a:srgbClr val="404040"/>
                </a:solidFill>
                <a:latin typeface="Abadi" panose="020B0604020104020204" pitchFamily="34" charset="0"/>
                <a:cs typeface="Carlito"/>
              </a:rPr>
              <a:t>smallest share </a:t>
            </a:r>
            <a:r>
              <a:rPr lang="en-US" sz="1800" spc="-5" dirty="0">
                <a:solidFill>
                  <a:srgbClr val="404040"/>
                </a:solidFill>
                <a:latin typeface="Abadi" panose="020B0604020104020204" pitchFamily="34" charset="0"/>
                <a:cs typeface="Carlito"/>
              </a:rPr>
              <a:t>of successful </a:t>
            </a:r>
            <a:r>
              <a:rPr lang="en-US" sz="1800" dirty="0">
                <a:solidFill>
                  <a:srgbClr val="404040"/>
                </a:solidFill>
                <a:latin typeface="Abadi" panose="020B0604020104020204" pitchFamily="34" charset="0"/>
                <a:cs typeface="Carlito"/>
              </a:rPr>
              <a:t>landings. </a:t>
            </a:r>
            <a:r>
              <a:rPr lang="en-US" sz="1800" spc="-5" dirty="0">
                <a:solidFill>
                  <a:srgbClr val="404040"/>
                </a:solidFill>
                <a:latin typeface="Abadi" panose="020B0604020104020204" pitchFamily="34" charset="0"/>
                <a:cs typeface="Carlito"/>
              </a:rPr>
              <a:t>This </a:t>
            </a:r>
            <a:r>
              <a:rPr lang="en-US" sz="1800" spc="-25" dirty="0">
                <a:solidFill>
                  <a:srgbClr val="404040"/>
                </a:solidFill>
                <a:latin typeface="Abadi" panose="020B0604020104020204" pitchFamily="34" charset="0"/>
                <a:cs typeface="Carlito"/>
              </a:rPr>
              <a:t>may </a:t>
            </a:r>
            <a:r>
              <a:rPr lang="en-US" sz="1800" dirty="0">
                <a:solidFill>
                  <a:srgbClr val="404040"/>
                </a:solidFill>
                <a:latin typeface="Abadi" panose="020B0604020104020204" pitchFamily="34" charset="0"/>
                <a:cs typeface="Carlito"/>
              </a:rPr>
              <a:t>be due </a:t>
            </a:r>
            <a:r>
              <a:rPr lang="en-US" sz="1800" spc="-20" dirty="0">
                <a:solidFill>
                  <a:srgbClr val="404040"/>
                </a:solidFill>
                <a:latin typeface="Abadi" panose="020B0604020104020204" pitchFamily="34" charset="0"/>
                <a:cs typeface="Carlito"/>
              </a:rPr>
              <a:t>to a </a:t>
            </a:r>
            <a:r>
              <a:rPr lang="en-US" sz="1800" spc="-5" dirty="0">
                <a:solidFill>
                  <a:srgbClr val="404040"/>
                </a:solidFill>
                <a:latin typeface="Abadi" panose="020B0604020104020204" pitchFamily="34" charset="0"/>
                <a:cs typeface="Carlito"/>
              </a:rPr>
              <a:t>smaller sample </a:t>
            </a:r>
            <a:r>
              <a:rPr lang="en-US" sz="1800" dirty="0">
                <a:solidFill>
                  <a:srgbClr val="404040"/>
                </a:solidFill>
                <a:latin typeface="Abadi" panose="020B0604020104020204" pitchFamily="34" charset="0"/>
                <a:cs typeface="Carlito"/>
              </a:rPr>
              <a:t>and an </a:t>
            </a:r>
            <a:r>
              <a:rPr lang="en-US" sz="1800" spc="-5" dirty="0">
                <a:solidFill>
                  <a:srgbClr val="404040"/>
                </a:solidFill>
                <a:latin typeface="Abadi" panose="020B0604020104020204" pitchFamily="34" charset="0"/>
                <a:cs typeface="Carlito"/>
              </a:rPr>
              <a:t>increase in the </a:t>
            </a:r>
            <a:r>
              <a:rPr lang="en-US" sz="1800" spc="-15" dirty="0">
                <a:solidFill>
                  <a:srgbClr val="404040"/>
                </a:solidFill>
                <a:latin typeface="Abadi" panose="020B0604020104020204" pitchFamily="34" charset="0"/>
                <a:cs typeface="Carlito"/>
              </a:rPr>
              <a:t>difficulty </a:t>
            </a:r>
            <a:r>
              <a:rPr lang="en-US" sz="1800" spc="-5" dirty="0">
                <a:solidFill>
                  <a:srgbClr val="404040"/>
                </a:solidFill>
                <a:latin typeface="Abadi" panose="020B0604020104020204" pitchFamily="34" charset="0"/>
                <a:cs typeface="Carlito"/>
              </a:rPr>
              <a:t>of </a:t>
            </a:r>
            <a:r>
              <a:rPr lang="en-US" sz="1800" dirty="0">
                <a:solidFill>
                  <a:srgbClr val="404040"/>
                </a:solidFill>
                <a:latin typeface="Abadi" panose="020B0604020104020204" pitchFamily="34" charset="0"/>
                <a:cs typeface="Carlito"/>
              </a:rPr>
              <a:t>launching </a:t>
            </a:r>
            <a:r>
              <a:rPr lang="en-US" sz="1800" spc="-5" dirty="0">
                <a:solidFill>
                  <a:srgbClr val="404040"/>
                </a:solidFill>
                <a:latin typeface="Abadi" panose="020B0604020104020204" pitchFamily="34" charset="0"/>
                <a:cs typeface="Carlito"/>
              </a:rPr>
              <a:t>on </a:t>
            </a:r>
            <a:r>
              <a:rPr lang="en-US" sz="1800" dirty="0">
                <a:solidFill>
                  <a:srgbClr val="404040"/>
                </a:solidFill>
                <a:latin typeface="Abadi" panose="020B0604020104020204" pitchFamily="34" charset="0"/>
                <a:cs typeface="Carlito"/>
              </a:rPr>
              <a:t>the </a:t>
            </a:r>
            <a:r>
              <a:rPr lang="en-US" sz="1800" spc="-25" dirty="0">
                <a:solidFill>
                  <a:srgbClr val="404040"/>
                </a:solidFill>
                <a:latin typeface="Abadi" panose="020B0604020104020204" pitchFamily="34" charset="0"/>
                <a:cs typeface="Carlito"/>
              </a:rPr>
              <a:t>west</a:t>
            </a:r>
            <a:r>
              <a:rPr lang="en-US" sz="1800" spc="-65" dirty="0">
                <a:solidFill>
                  <a:srgbClr val="404040"/>
                </a:solidFill>
                <a:latin typeface="Abadi" panose="020B0604020104020204" pitchFamily="34" charset="0"/>
                <a:cs typeface="Carlito"/>
              </a:rPr>
              <a:t> </a:t>
            </a:r>
            <a:r>
              <a:rPr lang="en-US" sz="1800" spc="-10" dirty="0">
                <a:solidFill>
                  <a:srgbClr val="404040"/>
                </a:solidFill>
                <a:latin typeface="Abadi" panose="020B0604020104020204" pitchFamily="34" charset="0"/>
                <a:cs typeface="Carlito"/>
              </a:rPr>
              <a:t>coast.</a:t>
            </a:r>
            <a:endParaRPr lang="en-US" sz="1800" dirty="0">
              <a:latin typeface="Abadi" panose="020B0604020104020204" pitchFamily="34" charset="0"/>
              <a:cs typeface="Carlito"/>
            </a:endParaRPr>
          </a:p>
          <a:p>
            <a:pPr algn="just"/>
            <a:endParaRPr lang="en-GB" sz="1800" dirty="0">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2" name="Picture 1">
            <a:extLst>
              <a:ext uri="{FF2B5EF4-FFF2-40B4-BE49-F238E27FC236}">
                <a16:creationId xmlns:a16="http://schemas.microsoft.com/office/drawing/2014/main" id="{7C419616-7FC8-B103-9F18-7DE92E33F19B}"/>
              </a:ext>
            </a:extLst>
          </p:cNvPr>
          <p:cNvPicPr>
            <a:picLocks noChangeAspect="1"/>
          </p:cNvPicPr>
          <p:nvPr/>
        </p:nvPicPr>
        <p:blipFill>
          <a:blip r:embed="rId3"/>
          <a:stretch>
            <a:fillRect/>
          </a:stretch>
        </p:blipFill>
        <p:spPr>
          <a:xfrm>
            <a:off x="3444389" y="1353407"/>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F00DAEBC-5A18-534F-FBE2-88D1DB7B938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99107" y="1468734"/>
            <a:ext cx="2868329" cy="4696569"/>
          </a:xfrm>
          <a:prstGeom prst="rect">
            <a:avLst/>
          </a:prstGeom>
        </p:spPr>
        <p:txBody>
          <a:bodyPr lIns="91440" tIns="45720" rIns="91440" bIns="45720" anchor="t">
            <a:normAutofit/>
          </a:bodyPr>
          <a:lstStyle/>
          <a:p>
            <a:pPr algn="just"/>
            <a:r>
              <a:rPr lang="en-GB" dirty="0">
                <a:latin typeface="Abadi" panose="020B0604020104020204" pitchFamily="34" charset="0"/>
              </a:rPr>
              <a:t>The launch site </a:t>
            </a:r>
            <a:r>
              <a:rPr lang="en-GB" dirty="0">
                <a:solidFill>
                  <a:srgbClr val="0948CB"/>
                </a:solidFill>
                <a:latin typeface="Abadi" panose="020B0604020104020204" pitchFamily="34" charset="0"/>
              </a:rPr>
              <a:t>KSC LC-39 A </a:t>
            </a:r>
            <a:r>
              <a:rPr lang="en-GB" dirty="0">
                <a:latin typeface="Abadi" panose="020B0604020104020204" pitchFamily="34" charset="0"/>
              </a:rPr>
              <a:t>also had the highest rate of successful launches, with a 76.9% success rate where </a:t>
            </a:r>
            <a:r>
              <a:rPr lang="en-US" dirty="0">
                <a:solidFill>
                  <a:srgbClr val="404040"/>
                </a:solidFill>
                <a:latin typeface="Abadi" panose="020B0604020104020204" pitchFamily="34" charset="0"/>
                <a:cs typeface="Carlito"/>
              </a:rPr>
              <a:t>10 </a:t>
            </a:r>
            <a:r>
              <a:rPr lang="en-US" spc="-5" dirty="0">
                <a:solidFill>
                  <a:srgbClr val="404040"/>
                </a:solidFill>
                <a:latin typeface="Abadi" panose="020B0604020104020204" pitchFamily="34" charset="0"/>
                <a:cs typeface="Carlito"/>
              </a:rPr>
              <a:t>successful </a:t>
            </a:r>
            <a:r>
              <a:rPr lang="en-US" dirty="0">
                <a:solidFill>
                  <a:srgbClr val="404040"/>
                </a:solidFill>
                <a:latin typeface="Abadi" panose="020B0604020104020204" pitchFamily="34" charset="0"/>
                <a:cs typeface="Carlito"/>
              </a:rPr>
              <a:t>landings and 3 </a:t>
            </a:r>
            <a:r>
              <a:rPr lang="en-US" spc="-20" dirty="0">
                <a:solidFill>
                  <a:srgbClr val="404040"/>
                </a:solidFill>
                <a:latin typeface="Abadi" panose="020B0604020104020204" pitchFamily="34" charset="0"/>
                <a:cs typeface="Carlito"/>
              </a:rPr>
              <a:t>failed</a:t>
            </a:r>
            <a:r>
              <a:rPr lang="en-US" spc="-105" dirty="0">
                <a:solidFill>
                  <a:srgbClr val="404040"/>
                </a:solidFill>
                <a:latin typeface="Abadi" panose="020B0604020104020204" pitchFamily="34" charset="0"/>
                <a:cs typeface="Carlito"/>
              </a:rPr>
              <a:t> </a:t>
            </a:r>
            <a:r>
              <a:rPr lang="en-US" dirty="0">
                <a:solidFill>
                  <a:srgbClr val="404040"/>
                </a:solidFill>
                <a:latin typeface="Abadi" panose="020B0604020104020204" pitchFamily="34" charset="0"/>
                <a:cs typeface="Carlito"/>
              </a:rPr>
              <a:t>landings</a:t>
            </a:r>
            <a:endParaRPr lang="en-GB" dirty="0">
              <a:latin typeface="Abadi" panose="020B0604020104020204" pitchFamily="34" charset="0"/>
            </a:endParaRPr>
          </a:p>
          <a:p>
            <a:pPr algn="just"/>
            <a:endParaRPr lang="en-GB" dirty="0">
              <a:latin typeface="Abadi" panose="020B0604020104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2" name="Picture 1">
            <a:extLst>
              <a:ext uri="{FF2B5EF4-FFF2-40B4-BE49-F238E27FC236}">
                <a16:creationId xmlns:a16="http://schemas.microsoft.com/office/drawing/2014/main" id="{8DE1D04E-82BB-8167-92CE-84612F957C65}"/>
              </a:ext>
            </a:extLst>
          </p:cNvPr>
          <p:cNvPicPr>
            <a:picLocks noChangeAspect="1"/>
          </p:cNvPicPr>
          <p:nvPr/>
        </p:nvPicPr>
        <p:blipFill>
          <a:blip r:embed="rId3"/>
          <a:stretch>
            <a:fillRect/>
          </a:stretch>
        </p:blipFill>
        <p:spPr>
          <a:xfrm>
            <a:off x="408856" y="1357879"/>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E571EEAC-6C30-C9CE-43F4-8A88CD6C799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3828" y="1655128"/>
            <a:ext cx="10464354" cy="39082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latin typeface="Abadi" panose="020B0604020104020204" pitchFamily="34" charset="0"/>
              </a:rPr>
              <a:t>Project background and context</a:t>
            </a:r>
          </a:p>
          <a:p>
            <a:pPr>
              <a:spcBef>
                <a:spcPts val="1400"/>
              </a:spcBef>
            </a:pPr>
            <a:r>
              <a:rPr lang="en-US" sz="2400" spc="-20" dirty="0">
                <a:solidFill>
                  <a:schemeClr val="accent2"/>
                </a:solidFill>
                <a:latin typeface="Carlito"/>
                <a:cs typeface="Carlito"/>
              </a:rPr>
              <a:t>Commercial </a:t>
            </a:r>
            <a:r>
              <a:rPr lang="en-US" sz="2400" spc="-10" dirty="0">
                <a:solidFill>
                  <a:schemeClr val="accent2"/>
                </a:solidFill>
                <a:latin typeface="Carlito"/>
                <a:cs typeface="Carlito"/>
              </a:rPr>
              <a:t>Space </a:t>
            </a:r>
            <a:r>
              <a:rPr lang="en-US" sz="2400" spc="-25" dirty="0">
                <a:solidFill>
                  <a:schemeClr val="accent2"/>
                </a:solidFill>
                <a:latin typeface="Carlito"/>
                <a:cs typeface="Carlito"/>
              </a:rPr>
              <a:t>Age </a:t>
            </a:r>
            <a:r>
              <a:rPr lang="en-US" sz="2400" spc="-5" dirty="0">
                <a:solidFill>
                  <a:schemeClr val="accent2"/>
                </a:solidFill>
                <a:latin typeface="Carlito"/>
                <a:cs typeface="Carlito"/>
              </a:rPr>
              <a:t>is</a:t>
            </a:r>
            <a:r>
              <a:rPr lang="en-US" sz="2400" spc="50" dirty="0">
                <a:solidFill>
                  <a:schemeClr val="accent2"/>
                </a:solidFill>
                <a:latin typeface="Carlito"/>
                <a:cs typeface="Carlito"/>
              </a:rPr>
              <a:t> </a:t>
            </a:r>
            <a:r>
              <a:rPr lang="en-US" sz="2400" spc="-20" dirty="0">
                <a:solidFill>
                  <a:schemeClr val="accent2"/>
                </a:solidFill>
                <a:latin typeface="Carlito"/>
                <a:cs typeface="Carlito"/>
              </a:rPr>
              <a:t>Here</a:t>
            </a:r>
            <a:endParaRPr lang="en-US" sz="2400" dirty="0">
              <a:solidFill>
                <a:schemeClr val="accent2"/>
              </a:solidFill>
              <a:latin typeface="Carlito"/>
              <a:cs typeface="Carlito"/>
            </a:endParaRPr>
          </a:p>
          <a:p>
            <a:pPr marL="253365" indent="-229235">
              <a:lnSpc>
                <a:spcPct val="100000"/>
              </a:lnSpc>
              <a:spcBef>
                <a:spcPts val="705"/>
              </a:spcBef>
              <a:buFont typeface="Arial"/>
              <a:buChar char="•"/>
              <a:tabLst>
                <a:tab pos="253365" algn="l"/>
                <a:tab pos="254000" algn="l"/>
              </a:tabLst>
            </a:pPr>
            <a:r>
              <a:rPr lang="en-US" sz="2400" spc="-15" dirty="0">
                <a:solidFill>
                  <a:schemeClr val="accent2"/>
                </a:solidFill>
                <a:latin typeface="Carlito"/>
                <a:cs typeface="Carlito"/>
              </a:rPr>
              <a:t>Space </a:t>
            </a:r>
            <a:r>
              <a:rPr lang="en-US" sz="2400" spc="-5" dirty="0">
                <a:solidFill>
                  <a:schemeClr val="accent2"/>
                </a:solidFill>
                <a:latin typeface="Carlito"/>
                <a:cs typeface="Carlito"/>
              </a:rPr>
              <a:t>X </a:t>
            </a:r>
            <a:r>
              <a:rPr lang="en-US" sz="2400" spc="-15" dirty="0">
                <a:solidFill>
                  <a:schemeClr val="accent2"/>
                </a:solidFill>
                <a:latin typeface="Carlito"/>
                <a:cs typeface="Carlito"/>
              </a:rPr>
              <a:t>has the </a:t>
            </a:r>
            <a:r>
              <a:rPr lang="en-US" sz="2400" spc="-20" dirty="0">
                <a:solidFill>
                  <a:schemeClr val="accent2"/>
                </a:solidFill>
                <a:latin typeface="Carlito"/>
                <a:cs typeface="Carlito"/>
              </a:rPr>
              <a:t>best pricing </a:t>
            </a:r>
            <a:r>
              <a:rPr lang="en-US" sz="2400" spc="-15" dirty="0">
                <a:solidFill>
                  <a:schemeClr val="accent2"/>
                </a:solidFill>
                <a:latin typeface="Carlito"/>
                <a:cs typeface="Carlito"/>
              </a:rPr>
              <a:t>($62 </a:t>
            </a:r>
            <a:r>
              <a:rPr lang="en-US" sz="2400" spc="-5" dirty="0">
                <a:solidFill>
                  <a:schemeClr val="accent2"/>
                </a:solidFill>
                <a:latin typeface="Carlito"/>
                <a:cs typeface="Carlito"/>
              </a:rPr>
              <a:t>million </a:t>
            </a:r>
            <a:r>
              <a:rPr lang="en-US" sz="2400" spc="-15" dirty="0">
                <a:solidFill>
                  <a:schemeClr val="accent2"/>
                </a:solidFill>
                <a:latin typeface="Carlito"/>
                <a:cs typeface="Carlito"/>
              </a:rPr>
              <a:t>vs. </a:t>
            </a:r>
            <a:r>
              <a:rPr lang="en-US" sz="2400" spc="-5" dirty="0">
                <a:solidFill>
                  <a:schemeClr val="accent2"/>
                </a:solidFill>
                <a:latin typeface="Carlito"/>
                <a:cs typeface="Carlito"/>
              </a:rPr>
              <a:t>$165 million</a:t>
            </a:r>
            <a:r>
              <a:rPr lang="en-US" sz="2400" spc="25" dirty="0">
                <a:solidFill>
                  <a:schemeClr val="accent2"/>
                </a:solidFill>
                <a:latin typeface="Carlito"/>
                <a:cs typeface="Carlito"/>
              </a:rPr>
              <a:t> </a:t>
            </a:r>
            <a:r>
              <a:rPr lang="en-US" sz="2400" spc="-5" dirty="0">
                <a:solidFill>
                  <a:schemeClr val="accent2"/>
                </a:solidFill>
                <a:latin typeface="Carlito"/>
                <a:cs typeface="Carlito"/>
              </a:rPr>
              <a:t>USD)</a:t>
            </a:r>
            <a:endParaRPr lang="en-US" sz="2400" dirty="0">
              <a:solidFill>
                <a:schemeClr val="accent2"/>
              </a:solidFill>
              <a:latin typeface="Carlito"/>
              <a:cs typeface="Carlito"/>
            </a:endParaRPr>
          </a:p>
          <a:p>
            <a:pPr marL="253365" indent="-229235">
              <a:lnSpc>
                <a:spcPct val="100000"/>
              </a:lnSpc>
              <a:spcBef>
                <a:spcPts val="695"/>
              </a:spcBef>
              <a:buFont typeface="Arial"/>
              <a:buChar char="•"/>
              <a:tabLst>
                <a:tab pos="253365" algn="l"/>
                <a:tab pos="254000" algn="l"/>
              </a:tabLst>
            </a:pPr>
            <a:r>
              <a:rPr lang="en-US" sz="2400" spc="-25" dirty="0">
                <a:solidFill>
                  <a:schemeClr val="accent2"/>
                </a:solidFill>
                <a:latin typeface="Carlito"/>
                <a:cs typeface="Carlito"/>
              </a:rPr>
              <a:t>Largely </a:t>
            </a:r>
            <a:r>
              <a:rPr lang="en-US" sz="2400" spc="-15" dirty="0">
                <a:solidFill>
                  <a:schemeClr val="accent2"/>
                </a:solidFill>
                <a:latin typeface="Carlito"/>
                <a:cs typeface="Carlito"/>
              </a:rPr>
              <a:t>due </a:t>
            </a:r>
            <a:r>
              <a:rPr lang="en-US" sz="2400" spc="-30" dirty="0">
                <a:solidFill>
                  <a:schemeClr val="accent2"/>
                </a:solidFill>
                <a:latin typeface="Carlito"/>
                <a:cs typeface="Carlito"/>
              </a:rPr>
              <a:t>to the </a:t>
            </a:r>
            <a:r>
              <a:rPr lang="en-US" sz="2400" spc="-5" dirty="0">
                <a:solidFill>
                  <a:schemeClr val="accent2"/>
                </a:solidFill>
                <a:latin typeface="Carlito"/>
                <a:cs typeface="Carlito"/>
              </a:rPr>
              <a:t>ability </a:t>
            </a:r>
            <a:r>
              <a:rPr lang="en-US" sz="2400" spc="-30" dirty="0">
                <a:solidFill>
                  <a:schemeClr val="accent2"/>
                </a:solidFill>
                <a:latin typeface="Carlito"/>
                <a:cs typeface="Carlito"/>
              </a:rPr>
              <a:t>to recover </a:t>
            </a:r>
            <a:r>
              <a:rPr lang="en-US" sz="2400" spc="-15" dirty="0">
                <a:solidFill>
                  <a:schemeClr val="accent2"/>
                </a:solidFill>
                <a:latin typeface="Carlito"/>
                <a:cs typeface="Carlito"/>
              </a:rPr>
              <a:t>part </a:t>
            </a:r>
            <a:r>
              <a:rPr lang="en-US" sz="2400" dirty="0">
                <a:solidFill>
                  <a:schemeClr val="accent2"/>
                </a:solidFill>
                <a:latin typeface="Carlito"/>
                <a:cs typeface="Carlito"/>
              </a:rPr>
              <a:t>of the </a:t>
            </a:r>
            <a:r>
              <a:rPr lang="en-US" sz="2400" spc="-45" dirty="0">
                <a:solidFill>
                  <a:schemeClr val="accent2"/>
                </a:solidFill>
                <a:latin typeface="Carlito"/>
                <a:cs typeface="Carlito"/>
              </a:rPr>
              <a:t>rocket </a:t>
            </a:r>
            <a:r>
              <a:rPr lang="en-US" sz="2400" spc="-25" dirty="0">
                <a:solidFill>
                  <a:schemeClr val="accent2"/>
                </a:solidFill>
                <a:latin typeface="Carlito"/>
                <a:cs typeface="Carlito"/>
              </a:rPr>
              <a:t>(Stage</a:t>
            </a:r>
            <a:r>
              <a:rPr lang="en-US" sz="2400" spc="135" dirty="0">
                <a:solidFill>
                  <a:schemeClr val="accent2"/>
                </a:solidFill>
                <a:latin typeface="Carlito"/>
                <a:cs typeface="Carlito"/>
              </a:rPr>
              <a:t> </a:t>
            </a:r>
            <a:r>
              <a:rPr lang="en-US" sz="2400" spc="-5" dirty="0">
                <a:solidFill>
                  <a:schemeClr val="accent2"/>
                </a:solidFill>
                <a:latin typeface="Carlito"/>
                <a:cs typeface="Carlito"/>
              </a:rPr>
              <a:t>1)</a:t>
            </a:r>
            <a:endParaRPr lang="en-US" sz="2400" dirty="0">
              <a:solidFill>
                <a:schemeClr val="accent2"/>
              </a:solidFill>
              <a:latin typeface="Carlito"/>
              <a:cs typeface="Carlito"/>
            </a:endParaRPr>
          </a:p>
          <a:p>
            <a:pPr marL="253365" indent="-229235">
              <a:lnSpc>
                <a:spcPct val="100000"/>
              </a:lnSpc>
              <a:spcBef>
                <a:spcPts val="700"/>
              </a:spcBef>
              <a:buFont typeface="Arial"/>
              <a:buChar char="•"/>
              <a:tabLst>
                <a:tab pos="253365" algn="l"/>
                <a:tab pos="254000" algn="l"/>
              </a:tabLst>
            </a:pPr>
            <a:r>
              <a:rPr lang="en-US" sz="2400" spc="-15" dirty="0">
                <a:solidFill>
                  <a:schemeClr val="accent2"/>
                </a:solidFill>
                <a:latin typeface="Carlito"/>
                <a:cs typeface="Carlito"/>
              </a:rPr>
              <a:t>Space </a:t>
            </a:r>
            <a:r>
              <a:rPr lang="en-US" sz="2400" spc="-5" dirty="0">
                <a:solidFill>
                  <a:schemeClr val="accent2"/>
                </a:solidFill>
                <a:latin typeface="Carlito"/>
                <a:cs typeface="Carlito"/>
              </a:rPr>
              <a:t>Y </a:t>
            </a:r>
            <a:r>
              <a:rPr lang="en-US" sz="2400" spc="-25" dirty="0">
                <a:solidFill>
                  <a:schemeClr val="accent2"/>
                </a:solidFill>
                <a:latin typeface="Carlito"/>
                <a:cs typeface="Carlito"/>
              </a:rPr>
              <a:t>wants </a:t>
            </a:r>
            <a:r>
              <a:rPr lang="en-US" sz="2400" spc="-30" dirty="0">
                <a:solidFill>
                  <a:schemeClr val="accent2"/>
                </a:solidFill>
                <a:latin typeface="Carlito"/>
                <a:cs typeface="Carlito"/>
              </a:rPr>
              <a:t>to </a:t>
            </a:r>
            <a:r>
              <a:rPr lang="en-US" sz="2400" spc="-25" dirty="0">
                <a:solidFill>
                  <a:schemeClr val="accent2"/>
                </a:solidFill>
                <a:latin typeface="Carlito"/>
                <a:cs typeface="Carlito"/>
              </a:rPr>
              <a:t>compete </a:t>
            </a:r>
            <a:r>
              <a:rPr lang="en-US" sz="2400" spc="-5" dirty="0">
                <a:solidFill>
                  <a:schemeClr val="accent2"/>
                </a:solidFill>
                <a:latin typeface="Carlito"/>
                <a:cs typeface="Carlito"/>
              </a:rPr>
              <a:t>with </a:t>
            </a:r>
            <a:r>
              <a:rPr lang="en-US" sz="2400" spc="-10" dirty="0">
                <a:solidFill>
                  <a:schemeClr val="accent2"/>
                </a:solidFill>
                <a:latin typeface="Carlito"/>
                <a:cs typeface="Carlito"/>
              </a:rPr>
              <a:t>Space</a:t>
            </a:r>
            <a:r>
              <a:rPr lang="en-US" sz="2400" spc="60" dirty="0">
                <a:solidFill>
                  <a:schemeClr val="accent2"/>
                </a:solidFill>
                <a:latin typeface="Carlito"/>
                <a:cs typeface="Carlito"/>
              </a:rPr>
              <a:t> </a:t>
            </a:r>
            <a:r>
              <a:rPr lang="en-US" sz="2400" spc="-5" dirty="0">
                <a:solidFill>
                  <a:schemeClr val="accent2"/>
                </a:solidFill>
                <a:latin typeface="Carlito"/>
                <a:cs typeface="Carlito"/>
              </a:rPr>
              <a:t>X.</a:t>
            </a:r>
          </a:p>
          <a:p>
            <a:pPr marL="24130" indent="0">
              <a:lnSpc>
                <a:spcPct val="100000"/>
              </a:lnSpc>
              <a:spcBef>
                <a:spcPts val="700"/>
              </a:spcBef>
              <a:buNone/>
              <a:tabLst>
                <a:tab pos="253365" algn="l"/>
                <a:tab pos="254000" algn="l"/>
              </a:tabLst>
            </a:pPr>
            <a:endParaRPr lang="en-US" sz="2400" dirty="0">
              <a:solidFill>
                <a:schemeClr val="accent2"/>
              </a:solidFill>
              <a:latin typeface="Abadi" panose="020B0604020104020204" pitchFamily="34" charset="0"/>
            </a:endParaRPr>
          </a:p>
          <a:p>
            <a:pPr>
              <a:spcBef>
                <a:spcPts val="1400"/>
              </a:spcBef>
            </a:pPr>
            <a:r>
              <a:rPr lang="en-US" dirty="0">
                <a:solidFill>
                  <a:schemeClr val="accent3">
                    <a:lumMod val="25000"/>
                  </a:schemeClr>
                </a:solidFill>
                <a:latin typeface="Abadi" panose="020B0604020104020204" pitchFamily="34" charset="0"/>
              </a:rPr>
              <a:t>Problems you want to find answers</a:t>
            </a:r>
          </a:p>
          <a:p>
            <a:pPr>
              <a:spcBef>
                <a:spcPts val="1400"/>
              </a:spcBef>
            </a:pPr>
            <a:r>
              <a:rPr lang="en-US" sz="2400" spc="-10" dirty="0">
                <a:solidFill>
                  <a:schemeClr val="accent2"/>
                </a:solidFill>
                <a:latin typeface="Carlito"/>
                <a:cs typeface="Carlito"/>
              </a:rPr>
              <a:t>Space </a:t>
            </a:r>
            <a:r>
              <a:rPr lang="en-US" sz="2400" spc="-5" dirty="0">
                <a:solidFill>
                  <a:schemeClr val="accent2"/>
                </a:solidFill>
                <a:latin typeface="Carlito"/>
                <a:cs typeface="Carlito"/>
              </a:rPr>
              <a:t>Y </a:t>
            </a:r>
            <a:r>
              <a:rPr lang="en-US" sz="2400" spc="-25" dirty="0">
                <a:solidFill>
                  <a:schemeClr val="accent2"/>
                </a:solidFill>
                <a:latin typeface="Carlito"/>
                <a:cs typeface="Carlito"/>
              </a:rPr>
              <a:t>tasks </a:t>
            </a:r>
            <a:r>
              <a:rPr lang="en-US" sz="2400" spc="-5" dirty="0">
                <a:solidFill>
                  <a:schemeClr val="accent2"/>
                </a:solidFill>
                <a:latin typeface="Carlito"/>
                <a:cs typeface="Carlito"/>
              </a:rPr>
              <a:t>us </a:t>
            </a:r>
            <a:r>
              <a:rPr lang="en-US" sz="2400" spc="-30" dirty="0">
                <a:solidFill>
                  <a:schemeClr val="accent2"/>
                </a:solidFill>
                <a:latin typeface="Carlito"/>
                <a:cs typeface="Carlito"/>
              </a:rPr>
              <a:t>to </a:t>
            </a:r>
            <a:r>
              <a:rPr lang="en-US" sz="2400" spc="-25" dirty="0">
                <a:solidFill>
                  <a:schemeClr val="accent2"/>
                </a:solidFill>
                <a:latin typeface="Carlito"/>
                <a:cs typeface="Carlito"/>
              </a:rPr>
              <a:t>train </a:t>
            </a:r>
            <a:r>
              <a:rPr lang="en-US" sz="2400" spc="-5" dirty="0">
                <a:solidFill>
                  <a:schemeClr val="accent2"/>
                </a:solidFill>
                <a:latin typeface="Carlito"/>
                <a:cs typeface="Carlito"/>
              </a:rPr>
              <a:t>a machine learning model </a:t>
            </a:r>
            <a:r>
              <a:rPr lang="en-US" sz="2400" spc="-60" dirty="0">
                <a:solidFill>
                  <a:schemeClr val="accent2"/>
                </a:solidFill>
                <a:latin typeface="Carlito"/>
                <a:cs typeface="Carlito"/>
              </a:rPr>
              <a:t>to  </a:t>
            </a:r>
            <a:r>
              <a:rPr lang="en-US" sz="2400" spc="-20" dirty="0">
                <a:solidFill>
                  <a:schemeClr val="accent2"/>
                </a:solidFill>
                <a:latin typeface="Carlito"/>
                <a:cs typeface="Carlito"/>
              </a:rPr>
              <a:t>predict successful </a:t>
            </a:r>
            <a:r>
              <a:rPr lang="en-US" sz="2400" spc="-25" dirty="0">
                <a:solidFill>
                  <a:schemeClr val="accent2"/>
                </a:solidFill>
                <a:latin typeface="Carlito"/>
                <a:cs typeface="Carlito"/>
              </a:rPr>
              <a:t>Stage </a:t>
            </a:r>
            <a:r>
              <a:rPr lang="en-US" sz="2400" spc="-5" dirty="0">
                <a:solidFill>
                  <a:schemeClr val="accent2"/>
                </a:solidFill>
                <a:latin typeface="Carlito"/>
                <a:cs typeface="Carlito"/>
              </a:rPr>
              <a:t>1</a:t>
            </a:r>
            <a:r>
              <a:rPr lang="en-US" sz="2400" spc="45" dirty="0">
                <a:solidFill>
                  <a:schemeClr val="accent2"/>
                </a:solidFill>
                <a:latin typeface="Carlito"/>
                <a:cs typeface="Carlito"/>
              </a:rPr>
              <a:t> </a:t>
            </a:r>
            <a:r>
              <a:rPr lang="en-US" sz="2400" spc="-25" dirty="0">
                <a:solidFill>
                  <a:schemeClr val="accent2"/>
                </a:solidFill>
                <a:latin typeface="Carlito"/>
                <a:cs typeface="Carlito"/>
              </a:rPr>
              <a:t>recovery</a:t>
            </a:r>
            <a:endParaRPr lang="en-US" sz="2400" dirty="0">
              <a:solidFill>
                <a:schemeClr val="accent2"/>
              </a:solidFill>
              <a:latin typeface="Carlito"/>
              <a:cs typeface="Carlito"/>
            </a:endParaRPr>
          </a:p>
          <a:p>
            <a:pPr>
              <a:spcBef>
                <a:spcPts val="1400"/>
              </a:spcBef>
            </a:pPr>
            <a:endParaRPr lang="en-US" sz="2200" dirty="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837D6D39-C768-957D-682E-47AA283B08B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18371" y="4600876"/>
            <a:ext cx="5560308" cy="2165684"/>
          </a:xfrm>
          <a:prstGeom prst="rect">
            <a:avLst/>
          </a:prstGeom>
        </p:spPr>
        <p:txBody>
          <a:bodyPr lIns="91440" tIns="45720" rIns="91440" bIns="45720" anchor="t">
            <a:noAutofit/>
          </a:bodyPr>
          <a:lstStyle/>
          <a:p>
            <a:pPr marL="342900" indent="-342900" algn="just">
              <a:buFont typeface="Arial" panose="020B0604020202020204" pitchFamily="34" charset="0"/>
              <a:buChar char="•"/>
            </a:pPr>
            <a:r>
              <a:rPr lang="en-GB" sz="1400" dirty="0">
                <a:latin typeface="Abadi" panose="020B0604020104020204" pitchFamily="34" charset="0"/>
              </a:rPr>
              <a:t>Plotting the launch outcome vs. payload for all sites shows a gap of around 4000 kg, so it makes sense to split the data into 2 ranges: </a:t>
            </a:r>
          </a:p>
          <a:p>
            <a:pPr marL="520700" lvl="1" indent="-342900" algn="just">
              <a:buFont typeface="Arial" panose="020B0604020202020204" pitchFamily="34" charset="0"/>
              <a:buChar char="•"/>
            </a:pPr>
            <a:r>
              <a:rPr lang="en-GB" sz="1400" dirty="0">
                <a:latin typeface="Abadi" panose="020B0604020104020204" pitchFamily="34" charset="0"/>
              </a:rPr>
              <a:t>0 – 4000 kg (low payloads)</a:t>
            </a:r>
          </a:p>
          <a:p>
            <a:pPr marL="520700" lvl="1" indent="-342900" algn="just">
              <a:buFont typeface="Arial" panose="020B0604020202020204" pitchFamily="34" charset="0"/>
              <a:buChar char="•"/>
            </a:pPr>
            <a:r>
              <a:rPr lang="en-GB" sz="1400" dirty="0">
                <a:latin typeface="Abadi" panose="020B0604020104020204" pitchFamily="34" charset="0"/>
              </a:rPr>
              <a:t>4000 – 10000 kg (massive payloads)</a:t>
            </a:r>
          </a:p>
          <a:p>
            <a:pPr marL="342900" indent="-342900" algn="just">
              <a:buFont typeface="Arial" panose="020B0604020202020204" pitchFamily="34" charset="0"/>
              <a:buChar char="•"/>
            </a:pPr>
            <a:r>
              <a:rPr lang="en-GB" sz="1400" dirty="0">
                <a:latin typeface="Abadi" panose="020B0604020104020204" pitchFamily="34" charset="0"/>
              </a:rPr>
              <a:t>From these 2 plots, it can be shown that </a:t>
            </a:r>
            <a:r>
              <a:rPr lang="en-GB" sz="1400" dirty="0">
                <a:solidFill>
                  <a:srgbClr val="FF0000"/>
                </a:solidFill>
                <a:latin typeface="Abadi" panose="020B0604020104020204" pitchFamily="34" charset="0"/>
              </a:rPr>
              <a:t>the success for massive payloads is lower than that for low payloads. </a:t>
            </a:r>
          </a:p>
          <a:p>
            <a:pPr marL="342900" indent="-342900" algn="just">
              <a:buFont typeface="Arial" panose="020B0604020202020204" pitchFamily="34" charset="0"/>
              <a:buChar char="•"/>
            </a:pPr>
            <a:r>
              <a:rPr lang="en-GB" sz="1400" dirty="0">
                <a:latin typeface="Abadi" panose="020B0604020104020204" pitchFamily="34" charset="0"/>
              </a:rPr>
              <a:t>It is also worth noting that some booster types (v1.0 and B5) have not been launched with massive payloads.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Payload Scatter Plot For All Sites</a:t>
            </a:r>
          </a:p>
        </p:txBody>
      </p:sp>
      <p:pic>
        <p:nvPicPr>
          <p:cNvPr id="2" name="Picture 1">
            <a:extLst>
              <a:ext uri="{FF2B5EF4-FFF2-40B4-BE49-F238E27FC236}">
                <a16:creationId xmlns:a16="http://schemas.microsoft.com/office/drawing/2014/main" id="{BB892A22-D8F8-BB99-51D3-ECB288C30E60}"/>
              </a:ext>
            </a:extLst>
          </p:cNvPr>
          <p:cNvPicPr>
            <a:picLocks noChangeAspect="1"/>
          </p:cNvPicPr>
          <p:nvPr/>
        </p:nvPicPr>
        <p:blipFill rotWithShape="1">
          <a:blip r:embed="rId3"/>
          <a:srcRect t="2311"/>
          <a:stretch/>
        </p:blipFill>
        <p:spPr>
          <a:xfrm>
            <a:off x="670691" y="1401845"/>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B2E1D07E-ED17-18DE-13FA-753E253594A9}"/>
              </a:ext>
            </a:extLst>
          </p:cNvPr>
          <p:cNvPicPr>
            <a:picLocks noChangeAspect="1"/>
          </p:cNvPicPr>
          <p:nvPr/>
        </p:nvPicPr>
        <p:blipFill rotWithShape="1">
          <a:blip r:embed="rId4"/>
          <a:srcRect b="3555"/>
          <a:stretch/>
        </p:blipFill>
        <p:spPr>
          <a:xfrm>
            <a:off x="680069" y="4026182"/>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34E87D9B-86A3-F46D-3759-16B8AA74E152}"/>
              </a:ext>
            </a:extLst>
          </p:cNvPr>
          <p:cNvPicPr>
            <a:picLocks noChangeAspect="1"/>
          </p:cNvPicPr>
          <p:nvPr/>
        </p:nvPicPr>
        <p:blipFill>
          <a:blip r:embed="rId5"/>
          <a:stretch>
            <a:fillRect/>
          </a:stretch>
        </p:blipFill>
        <p:spPr>
          <a:xfrm>
            <a:off x="5489378" y="1401845"/>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7480413A-AEEF-8406-D767-E39EFDC63965}"/>
              </a:ext>
            </a:extLst>
          </p:cNvPr>
          <p:cNvSpPr txBox="1"/>
          <p:nvPr/>
        </p:nvSpPr>
        <p:spPr>
          <a:xfrm>
            <a:off x="2114404" y="2817997"/>
            <a:ext cx="1051891" cy="261610"/>
          </a:xfrm>
          <a:prstGeom prst="rect">
            <a:avLst/>
          </a:prstGeom>
          <a:noFill/>
        </p:spPr>
        <p:txBody>
          <a:bodyPr wrap="none" rtlCol="0">
            <a:spAutoFit/>
          </a:bodyPr>
          <a:lstStyle/>
          <a:p>
            <a:r>
              <a:rPr lang="en-GB" sz="1100" dirty="0"/>
              <a:t>Low payloads</a:t>
            </a:r>
          </a:p>
        </p:txBody>
      </p:sp>
      <p:sp>
        <p:nvSpPr>
          <p:cNvPr id="8" name="TextBox 7">
            <a:extLst>
              <a:ext uri="{FF2B5EF4-FFF2-40B4-BE49-F238E27FC236}">
                <a16:creationId xmlns:a16="http://schemas.microsoft.com/office/drawing/2014/main" id="{62529E3E-44C2-4EBE-7D67-CA5929F2A9AE}"/>
              </a:ext>
            </a:extLst>
          </p:cNvPr>
          <p:cNvSpPr txBox="1"/>
          <p:nvPr/>
        </p:nvSpPr>
        <p:spPr>
          <a:xfrm>
            <a:off x="1994180" y="5498158"/>
            <a:ext cx="1292341" cy="261610"/>
          </a:xfrm>
          <a:prstGeom prst="rect">
            <a:avLst/>
          </a:prstGeom>
          <a:noFill/>
        </p:spPr>
        <p:txBody>
          <a:bodyPr wrap="none" rtlCol="0">
            <a:spAutoFit/>
          </a:bodyPr>
          <a:lstStyle/>
          <a:p>
            <a:r>
              <a:rPr lang="en-GB" sz="1100" dirty="0"/>
              <a:t>Massive payloads</a:t>
            </a:r>
          </a:p>
        </p:txBody>
      </p:sp>
      <p:sp>
        <p:nvSpPr>
          <p:cNvPr id="9" name="TextBox 8">
            <a:extLst>
              <a:ext uri="{FF2B5EF4-FFF2-40B4-BE49-F238E27FC236}">
                <a16:creationId xmlns:a16="http://schemas.microsoft.com/office/drawing/2014/main" id="{D11DD406-2FA8-9AA3-FD90-90CB84A0F882}"/>
              </a:ext>
            </a:extLst>
          </p:cNvPr>
          <p:cNvSpPr txBox="1"/>
          <p:nvPr/>
        </p:nvSpPr>
        <p:spPr>
          <a:xfrm>
            <a:off x="6737967" y="3156841"/>
            <a:ext cx="1051891" cy="261610"/>
          </a:xfrm>
          <a:prstGeom prst="rect">
            <a:avLst/>
          </a:prstGeom>
          <a:noFill/>
        </p:spPr>
        <p:txBody>
          <a:bodyPr wrap="none" rtlCol="0">
            <a:spAutoFit/>
          </a:bodyPr>
          <a:lstStyle/>
          <a:p>
            <a:r>
              <a:rPr lang="en-GB" sz="1100" dirty="0"/>
              <a:t>Low payloads</a:t>
            </a:r>
          </a:p>
        </p:txBody>
      </p:sp>
      <p:sp>
        <p:nvSpPr>
          <p:cNvPr id="10" name="TextBox 9">
            <a:extLst>
              <a:ext uri="{FF2B5EF4-FFF2-40B4-BE49-F238E27FC236}">
                <a16:creationId xmlns:a16="http://schemas.microsoft.com/office/drawing/2014/main" id="{7FDF4382-7270-B55E-8EB7-23D3671D164B}"/>
              </a:ext>
            </a:extLst>
          </p:cNvPr>
          <p:cNvSpPr txBox="1"/>
          <p:nvPr/>
        </p:nvSpPr>
        <p:spPr>
          <a:xfrm>
            <a:off x="8714772" y="3167390"/>
            <a:ext cx="1292341" cy="261610"/>
          </a:xfrm>
          <a:prstGeom prst="rect">
            <a:avLst/>
          </a:prstGeom>
          <a:noFill/>
        </p:spPr>
        <p:txBody>
          <a:bodyPr wrap="none" rtlCol="0">
            <a:spAutoFit/>
          </a:bodyPr>
          <a:lstStyle/>
          <a:p>
            <a:r>
              <a:rPr lang="en-GB" sz="1100" dirty="0"/>
              <a:t>Massive payloads</a:t>
            </a:r>
          </a:p>
        </p:txBody>
      </p:sp>
      <p:pic>
        <p:nvPicPr>
          <p:cNvPr id="11" name="Picture 10">
            <a:extLst>
              <a:ext uri="{FF2B5EF4-FFF2-40B4-BE49-F238E27FC236}">
                <a16:creationId xmlns:a16="http://schemas.microsoft.com/office/drawing/2014/main" id="{C11C25A1-C337-805F-AC8C-BFC5B71D59E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pic>
        <p:nvPicPr>
          <p:cNvPr id="3" name="Picture 2">
            <a:extLst>
              <a:ext uri="{FF2B5EF4-FFF2-40B4-BE49-F238E27FC236}">
                <a16:creationId xmlns:a16="http://schemas.microsoft.com/office/drawing/2014/main" id="{CA733AC5-4387-2F12-2EE4-F8FCABE6EBB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727020" y="1363926"/>
            <a:ext cx="5325989" cy="3811588"/>
          </a:xfrm>
          <a:prstGeom prst="rect">
            <a:avLst/>
          </a:prstGeom>
        </p:spPr>
        <p:txBody>
          <a:bodyPr vert="horz" lIns="91440" tIns="45720" rIns="91440" bIns="45720" rtlCol="0" anchor="t">
            <a:normAutofit/>
          </a:bodyPr>
          <a:lstStyle/>
          <a:p>
            <a:pPr algn="just"/>
            <a:r>
              <a:rPr lang="en-GB" sz="2400" dirty="0">
                <a:latin typeface="Abadi" panose="020B0604020104020204" pitchFamily="34" charset="0"/>
              </a:rPr>
              <a:t>Plotting the Accuracy Score and Best Score for each classification algorithm produces the following result:</a:t>
            </a:r>
          </a:p>
          <a:p>
            <a:pPr marL="342900" indent="-342900" algn="just">
              <a:buFont typeface="Arial" panose="020B0604020202020204" pitchFamily="34" charset="0"/>
              <a:buChar char="•"/>
            </a:pPr>
            <a:r>
              <a:rPr lang="en-GB" sz="2400" dirty="0">
                <a:latin typeface="Abadi" panose="020B0604020104020204" pitchFamily="34" charset="0"/>
              </a:rPr>
              <a:t>The </a:t>
            </a:r>
            <a:r>
              <a:rPr lang="en-GB" sz="2400" dirty="0">
                <a:solidFill>
                  <a:srgbClr val="FF0000"/>
                </a:solidFill>
                <a:latin typeface="Abadi" panose="020B0604020104020204" pitchFamily="34" charset="0"/>
              </a:rPr>
              <a:t>Decision Tree </a:t>
            </a:r>
            <a:r>
              <a:rPr lang="en-GB" sz="2400" dirty="0">
                <a:latin typeface="Abadi" panose="020B0604020104020204" pitchFamily="34" charset="0"/>
              </a:rPr>
              <a:t>model has the highest classification accuracy</a:t>
            </a:r>
          </a:p>
          <a:p>
            <a:pPr marL="520700" lvl="1" indent="-342900" algn="just">
              <a:buFont typeface="Arial" panose="020B0604020202020204" pitchFamily="34" charset="0"/>
              <a:buChar char="•"/>
            </a:pPr>
            <a:r>
              <a:rPr lang="en-GB" dirty="0">
                <a:latin typeface="Abadi" panose="020B0604020104020204" pitchFamily="34" charset="0"/>
              </a:rPr>
              <a:t>The Accuracy Score is 94.44%</a:t>
            </a:r>
          </a:p>
          <a:p>
            <a:pPr marL="520700" lvl="1" indent="-342900" algn="just">
              <a:buFont typeface="Arial" panose="020B0604020202020204" pitchFamily="34" charset="0"/>
              <a:buChar char="•"/>
            </a:pPr>
            <a:r>
              <a:rPr lang="en-GB" dirty="0">
                <a:latin typeface="Abadi" panose="020B0604020104020204" pitchFamily="34" charset="0"/>
              </a:rPr>
              <a:t>The Best Score is 90.36%</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Chart, bar chart&#10;&#10;Description automatically generated">
            <a:extLst>
              <a:ext uri="{FF2B5EF4-FFF2-40B4-BE49-F238E27FC236}">
                <a16:creationId xmlns:a16="http://schemas.microsoft.com/office/drawing/2014/main" id="{947ED2C8-2470-6384-A721-4B7CDE2DA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48" y="4063262"/>
            <a:ext cx="4704272" cy="254770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descr="Chart, bar chart&#10;&#10;Description automatically generated">
            <a:extLst>
              <a:ext uri="{FF2B5EF4-FFF2-40B4-BE49-F238E27FC236}">
                <a16:creationId xmlns:a16="http://schemas.microsoft.com/office/drawing/2014/main" id="{40871E15-B006-D80F-7558-4DA3AEF93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47" y="1363926"/>
            <a:ext cx="4704273" cy="2547708"/>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36072E2E-A882-7951-972C-86E8BD181924}"/>
              </a:ext>
            </a:extLst>
          </p:cNvPr>
          <p:cNvPicPr>
            <a:picLocks noChangeAspect="1"/>
          </p:cNvPicPr>
          <p:nvPr/>
        </p:nvPicPr>
        <p:blipFill>
          <a:blip r:embed="rId5"/>
          <a:stretch>
            <a:fillRect/>
          </a:stretch>
        </p:blipFill>
        <p:spPr>
          <a:xfrm>
            <a:off x="5736797" y="4480092"/>
            <a:ext cx="5316212" cy="1839258"/>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D7CD9F83-B238-DB14-3A29-6B827DB4150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08410"/>
            <a:ext cx="4533509" cy="5367775"/>
          </a:xfrm>
          <a:prstGeom prst="rect">
            <a:avLst/>
          </a:prstGeom>
        </p:spPr>
        <p:txBody>
          <a:bodyPr>
            <a:normAutofit/>
          </a:bodyPr>
          <a:lstStyle/>
          <a:p>
            <a:pPr marL="342900" indent="-342900" algn="just">
              <a:buFont typeface="Arial" panose="020B0604020202020204" pitchFamily="34" charset="0"/>
              <a:buChar char="•"/>
            </a:pPr>
            <a:r>
              <a:rPr lang="en-GB" sz="2400" dirty="0">
                <a:latin typeface="Abadi" panose="020B0604020104020204" pitchFamily="34" charset="0"/>
              </a:rPr>
              <a:t>As shown previously, best performing classification model is the </a:t>
            </a:r>
            <a:r>
              <a:rPr lang="en-GB" sz="2400" dirty="0">
                <a:solidFill>
                  <a:srgbClr val="FF0000"/>
                </a:solidFill>
                <a:latin typeface="Abadi" panose="020B0604020104020204" pitchFamily="34" charset="0"/>
              </a:rPr>
              <a:t>Decision Tree </a:t>
            </a:r>
            <a:r>
              <a:rPr lang="en-GB" sz="2400" dirty="0">
                <a:latin typeface="Abadi" panose="020B0604020104020204" pitchFamily="34" charset="0"/>
              </a:rPr>
              <a:t>model, with an accuracy of 94.44%. </a:t>
            </a:r>
          </a:p>
          <a:p>
            <a:pPr marL="342900" indent="-342900" algn="just">
              <a:buFont typeface="Arial" panose="020B0604020202020204" pitchFamily="34" charset="0"/>
              <a:buChar char="•"/>
            </a:pPr>
            <a:r>
              <a:rPr lang="en-GB" sz="2400" dirty="0">
                <a:latin typeface="Abadi" panose="020B0604020104020204" pitchFamily="34" charset="0"/>
              </a:rPr>
              <a:t>This is explained by the confusion matrix, which shows only 1 out of 18 total results classified incorrectly (a false positive, shown in the top-right corner).</a:t>
            </a:r>
          </a:p>
          <a:p>
            <a:pPr marL="342900" indent="-342900" algn="just">
              <a:buFont typeface="Arial" panose="020B0604020202020204" pitchFamily="34" charset="0"/>
              <a:buChar char="•"/>
            </a:pPr>
            <a:r>
              <a:rPr lang="en-GB" sz="2400" dirty="0">
                <a:latin typeface="Abadi" panose="020B0604020104020204" pitchFamily="34" charset="0"/>
              </a:rPr>
              <a:t>The other 17 results are correctly classified (5 did not land, 12 did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Chart&#10;&#10;Description automatically generated with medium confidence">
            <a:extLst>
              <a:ext uri="{FF2B5EF4-FFF2-40B4-BE49-F238E27FC236}">
                <a16:creationId xmlns:a16="http://schemas.microsoft.com/office/drawing/2014/main" id="{AB886C48-89BE-8C8E-9BE0-066337C10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407" y="1408410"/>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a:extLst>
              <a:ext uri="{FF2B5EF4-FFF2-40B4-BE49-F238E27FC236}">
                <a16:creationId xmlns:a16="http://schemas.microsoft.com/office/drawing/2014/main" id="{1FA12423-AF2F-32C8-0E6D-391805F4729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28286"/>
            <a:ext cx="10687961" cy="5529714"/>
          </a:xfrm>
          <a:prstGeom prst="rect">
            <a:avLst/>
          </a:prstGeom>
        </p:spPr>
        <p:txBody>
          <a:bodyPr>
            <a:noAutofit/>
          </a:bodyPr>
          <a:lstStyle/>
          <a:p>
            <a:pPr marL="171450" indent="-171450" algn="just">
              <a:buFont typeface="Arial" panose="020B0604020202020204" pitchFamily="34" charset="0"/>
              <a:buChar char="•"/>
            </a:pPr>
            <a:r>
              <a:rPr lang="en-GB" sz="2400" dirty="0">
                <a:latin typeface="Abadi" panose="020B0604020104020204" pitchFamily="34" charset="0"/>
              </a:rPr>
              <a:t>As the number of flights increases, the rate of success at a launch site increases, with most early flights being unsuccessful. I.e. with more experience, the success rate increases. Between 2010 and 2013, all landings were unsuccessful (as the success rate is 0). After 2013, the success rate generally increased, despite small dips in 2018 and 2020. After 2016, there was always a greater than 50% chance of success.</a:t>
            </a:r>
          </a:p>
          <a:p>
            <a:pPr marL="171450" indent="-171450" algn="just">
              <a:buFont typeface="Arial" panose="020B0604020202020204" pitchFamily="34" charset="0"/>
              <a:buChar char="•"/>
            </a:pPr>
            <a:r>
              <a:rPr lang="en-GB" sz="2400" dirty="0">
                <a:latin typeface="Abadi" panose="020B0604020104020204" pitchFamily="34" charset="0"/>
              </a:rPr>
              <a:t>Orbit types ES-L1, GEO, HEO, and SSO, have the highest (100%) success rate. </a:t>
            </a:r>
          </a:p>
          <a:p>
            <a:pPr algn="just">
              <a:lnSpc>
                <a:spcPct val="100000"/>
              </a:lnSpc>
              <a:spcBef>
                <a:spcPts val="1400"/>
              </a:spcBef>
            </a:pPr>
            <a:r>
              <a:rPr lang="en-GB" sz="2400" dirty="0">
                <a:latin typeface="Abadi" panose="020B0604020104020204" pitchFamily="34" charset="0"/>
              </a:rPr>
              <a:t>The launch site </a:t>
            </a:r>
            <a:r>
              <a:rPr lang="en-GB" sz="2400" dirty="0">
                <a:solidFill>
                  <a:srgbClr val="FF0000"/>
                </a:solidFill>
                <a:latin typeface="Abadi" panose="020B0604020104020204" pitchFamily="34" charset="0"/>
              </a:rPr>
              <a:t>KSC LC-39 A </a:t>
            </a:r>
            <a:r>
              <a:rPr lang="en-GB" sz="2400" dirty="0">
                <a:latin typeface="Abadi" panose="020B0604020104020204" pitchFamily="34" charset="0"/>
              </a:rPr>
              <a:t>had the most successful launches, with 41.7% of the total successful launches, and also the highest rate of successful launches, with a 76.9% success rate. </a:t>
            </a:r>
            <a:endParaRPr lang="en-US" sz="2400" dirty="0">
              <a:solidFill>
                <a:schemeClr val="accent3">
                  <a:lumMod val="25000"/>
                </a:schemeClr>
              </a:solidFill>
              <a:latin typeface="Abadi" panose="020B0604020104020204" pitchFamily="34" charset="0"/>
            </a:endParaRPr>
          </a:p>
          <a:p>
            <a:pPr marL="171450" indent="-171450">
              <a:buFont typeface="Arial" panose="020B0604020202020204" pitchFamily="34" charset="0"/>
              <a:buChar char="•"/>
            </a:pPr>
            <a:r>
              <a:rPr lang="en-GB" sz="2400" dirty="0">
                <a:latin typeface="Abadi" panose="020B0604020104020204" pitchFamily="34" charset="0"/>
              </a:rPr>
              <a:t>The success for massive payloads (over 4000kg) is lower than that for low payloads.</a:t>
            </a:r>
          </a:p>
          <a:p>
            <a:pPr marL="171450" indent="-171450">
              <a:buFont typeface="Arial" panose="020B0604020202020204" pitchFamily="34" charset="0"/>
              <a:buChar char="•"/>
            </a:pPr>
            <a:r>
              <a:rPr lang="en-GB" sz="2400" dirty="0">
                <a:latin typeface="Abadi" panose="020B0604020104020204" pitchFamily="34" charset="0"/>
              </a:rPr>
              <a:t>The best performing classification model is the Decision Tree model, with an accuracy of 94.44%.</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2" name="Picture 1">
            <a:extLst>
              <a:ext uri="{FF2B5EF4-FFF2-40B4-BE49-F238E27FC236}">
                <a16:creationId xmlns:a16="http://schemas.microsoft.com/office/drawing/2014/main" id="{FAF9AF3F-A9A9-A481-F68C-40B052B9BD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262577"/>
            <a:ext cx="5273459" cy="1569478"/>
          </a:xfrm>
          <a:prstGeom prst="rect">
            <a:avLst/>
          </a:prstGeom>
        </p:spPr>
        <p:txBody>
          <a:bodyPr>
            <a:normAutofit/>
          </a:bodyPr>
          <a:lstStyle/>
          <a:p>
            <a:pPr marL="285750" indent="-285750" algn="just">
              <a:buFont typeface="Arial" panose="020B0604020202020204" pitchFamily="34" charset="0"/>
              <a:buChar char="•"/>
            </a:pPr>
            <a:r>
              <a:rPr lang="en-GB" sz="2400" b="1" dirty="0">
                <a:latin typeface="Abadi" panose="020B0604020104020204" pitchFamily="34" charset="0"/>
              </a:rPr>
              <a:t>Data Collection – Space X Rest API</a:t>
            </a:r>
          </a:p>
          <a:p>
            <a:pPr marL="285750" indent="-285750" algn="just">
              <a:buFont typeface="Arial" panose="020B0604020202020204" pitchFamily="34" charset="0"/>
              <a:buChar char="•"/>
            </a:pPr>
            <a:r>
              <a:rPr lang="en-GB" sz="2000" dirty="0">
                <a:latin typeface="Abadi" panose="020B0604020104020204" pitchFamily="34" charset="0"/>
              </a:rPr>
              <a:t>Custom functions to retrieve the required information</a:t>
            </a:r>
          </a:p>
          <a:p>
            <a:pPr marL="285750" indent="-285750" algn="just">
              <a:buFont typeface="Arial" panose="020B0604020202020204" pitchFamily="34" charset="0"/>
              <a:buChar char="•"/>
            </a:pPr>
            <a:r>
              <a:rPr lang="en-GB" sz="2000" dirty="0">
                <a:latin typeface="Abadi" panose="020B0604020104020204" pitchFamily="34" charset="0"/>
              </a:rPr>
              <a:t>Custom logic to clean the data</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a:extLst>
              <a:ext uri="{FF2B5EF4-FFF2-40B4-BE49-F238E27FC236}">
                <a16:creationId xmlns:a16="http://schemas.microsoft.com/office/drawing/2014/main" id="{45F41B1E-ED4A-AE08-AD02-EC0821FAE87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35300" y="3092038"/>
            <a:ext cx="5996753" cy="341479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3" name="Picture 2">
            <a:extLst>
              <a:ext uri="{FF2B5EF4-FFF2-40B4-BE49-F238E27FC236}">
                <a16:creationId xmlns:a16="http://schemas.microsoft.com/office/drawing/2014/main" id="{3A157FB4-82D4-9B15-3160-B8524427FD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6250403" y="1087699"/>
            <a:ext cx="4828275"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4" name="Picture 3">
            <a:extLst>
              <a:ext uri="{FF2B5EF4-FFF2-40B4-BE49-F238E27FC236}">
                <a16:creationId xmlns:a16="http://schemas.microsoft.com/office/drawing/2014/main" id="{C25B5AC4-0176-3DCB-9EED-B65876CD6580}"/>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Lst>
          </a:blip>
          <a:stretch>
            <a:fillRect/>
          </a:stretch>
        </p:blipFill>
        <p:spPr>
          <a:xfrm>
            <a:off x="6250403" y="4443614"/>
            <a:ext cx="4828275"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0AA27C16-EA69-04D9-F29F-B25A8DB40DF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531909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320098"/>
            <a:ext cx="2406326" cy="4999252"/>
          </a:xfrm>
          <a:prstGeom prst="rect">
            <a:avLst/>
          </a:prstGeom>
        </p:spPr>
        <p:txBody>
          <a:bodyPr>
            <a:normAutofit/>
          </a:bodyPr>
          <a:lstStyle/>
          <a:p>
            <a:pPr marL="285750" indent="-285750">
              <a:buFont typeface="Arial" panose="020B0604020202020204" pitchFamily="34" charset="0"/>
              <a:buChar char="•"/>
            </a:pPr>
            <a:r>
              <a:rPr lang="en-GB" dirty="0">
                <a:latin typeface="Abadi" panose="020B0604020104020204" pitchFamily="34" charset="0"/>
              </a:rPr>
              <a:t>Custom functions for web scraping</a:t>
            </a: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Custom logic to fill up the </a:t>
            </a:r>
            <a:r>
              <a:rPr lang="en-US" dirty="0" err="1">
                <a:latin typeface="Abadi" panose="020B0604020104020204" pitchFamily="34" charset="0"/>
              </a:rPr>
              <a:t>launch_dict</a:t>
            </a:r>
            <a:r>
              <a:rPr lang="en-US" dirty="0">
                <a:latin typeface="Abadi" panose="020B0604020104020204" pitchFamily="34" charset="0"/>
              </a:rPr>
              <a:t> values with values from the launch tables</a:t>
            </a:r>
            <a:endParaRPr lang="en-GB" dirty="0">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descr="Text&#10;&#10;Description automatically generated">
            <a:extLst>
              <a:ext uri="{FF2B5EF4-FFF2-40B4-BE49-F238E27FC236}">
                <a16:creationId xmlns:a16="http://schemas.microsoft.com/office/drawing/2014/main" id="{E0BA2AF8-D5C5-FF09-2363-5DBDBFC570D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3290" t="7070" r="29255" b="6330"/>
          <a:stretch/>
        </p:blipFill>
        <p:spPr>
          <a:xfrm>
            <a:off x="3246285" y="1320098"/>
            <a:ext cx="4226042" cy="5537902"/>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4" name="Picture 3" descr="Text&#10;&#10;Description automatically generated">
            <a:extLst>
              <a:ext uri="{FF2B5EF4-FFF2-40B4-BE49-F238E27FC236}">
                <a16:creationId xmlns:a16="http://schemas.microsoft.com/office/drawing/2014/main" id="{3E1B7389-875E-36AA-FA1A-5AA3F6A2221A}"/>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l="3543" t="4850" r="39069" b="2751"/>
          <a:stretch/>
        </p:blipFill>
        <p:spPr>
          <a:xfrm>
            <a:off x="7603933" y="41430"/>
            <a:ext cx="3253363" cy="6816570"/>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6">
            <a:extLst>
              <a:ext uri="{FF2B5EF4-FFF2-40B4-BE49-F238E27FC236}">
                <a16:creationId xmlns:a16="http://schemas.microsoft.com/office/drawing/2014/main" id="{6D5CD6C7-036E-6589-55C0-1816E7F9447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20098"/>
            <a:ext cx="10616675" cy="4999252"/>
          </a:xfrm>
          <a:prstGeom prst="rect">
            <a:avLst/>
          </a:prstGeom>
        </p:spPr>
        <p:txBody>
          <a:bodyPr>
            <a:normAutofit/>
          </a:bodyPr>
          <a:lstStyle/>
          <a:p>
            <a:pPr marL="12700" algn="just">
              <a:lnSpc>
                <a:spcPct val="100000"/>
              </a:lnSpc>
              <a:spcBef>
                <a:spcPts val="5"/>
              </a:spcBef>
            </a:pPr>
            <a:r>
              <a:rPr lang="en-ID" sz="2800" u="heavy" spc="-5" dirty="0">
                <a:solidFill>
                  <a:srgbClr val="404040"/>
                </a:solidFill>
                <a:uFill>
                  <a:solidFill>
                    <a:srgbClr val="404040"/>
                  </a:solidFill>
                </a:uFill>
                <a:latin typeface="Abadi" panose="020B0604020104020204" pitchFamily="34" charset="0"/>
                <a:cs typeface="Carlito"/>
              </a:rPr>
              <a:t>Instructors:</a:t>
            </a:r>
            <a:endParaRPr lang="en-ID" sz="2800" dirty="0">
              <a:latin typeface="Abadi" panose="020B0604020104020204" pitchFamily="34" charset="0"/>
              <a:cs typeface="Carlito"/>
            </a:endParaRPr>
          </a:p>
          <a:p>
            <a:pPr algn="just"/>
            <a:r>
              <a:rPr lang="en-ID" sz="2800" b="1" i="0" dirty="0">
                <a:solidFill>
                  <a:srgbClr val="24292F"/>
                </a:solidFill>
                <a:effectLst/>
                <a:latin typeface="Abadi" panose="020B0604020104020204" pitchFamily="34" charset="0"/>
              </a:rPr>
              <a:t>Instructors: </a:t>
            </a:r>
            <a:r>
              <a:rPr lang="en-ID" sz="2800" b="1" i="0" dirty="0" err="1">
                <a:solidFill>
                  <a:srgbClr val="24292F"/>
                </a:solidFill>
                <a:effectLst/>
                <a:latin typeface="Abadi" panose="020B0604020104020204" pitchFamily="34" charset="0"/>
              </a:rPr>
              <a:t>Rav</a:t>
            </a:r>
            <a:r>
              <a:rPr lang="en-ID" sz="2800" b="1" i="0" dirty="0">
                <a:solidFill>
                  <a:srgbClr val="24292F"/>
                </a:solidFill>
                <a:effectLst/>
                <a:latin typeface="Abadi" panose="020B0604020104020204" pitchFamily="34" charset="0"/>
              </a:rPr>
              <a:t> Ahuja, Alex </a:t>
            </a:r>
            <a:r>
              <a:rPr lang="en-ID" sz="2800" b="1" i="0" dirty="0" err="1">
                <a:solidFill>
                  <a:srgbClr val="24292F"/>
                </a:solidFill>
                <a:effectLst/>
                <a:latin typeface="Abadi" panose="020B0604020104020204" pitchFamily="34" charset="0"/>
              </a:rPr>
              <a:t>Aklson</a:t>
            </a:r>
            <a:r>
              <a:rPr lang="en-ID" sz="2800" b="1" i="0" dirty="0">
                <a:solidFill>
                  <a:srgbClr val="24292F"/>
                </a:solidFill>
                <a:effectLst/>
                <a:latin typeface="Abadi" panose="020B0604020104020204" pitchFamily="34" charset="0"/>
              </a:rPr>
              <a:t>, </a:t>
            </a:r>
            <a:r>
              <a:rPr lang="en-ID" sz="2800" b="1" i="0" dirty="0" err="1">
                <a:solidFill>
                  <a:srgbClr val="24292F"/>
                </a:solidFill>
                <a:effectLst/>
                <a:latin typeface="Abadi" panose="020B0604020104020204" pitchFamily="34" charset="0"/>
              </a:rPr>
              <a:t>Aije</a:t>
            </a:r>
            <a:r>
              <a:rPr lang="en-ID" sz="2800" b="1" i="0" dirty="0">
                <a:solidFill>
                  <a:srgbClr val="24292F"/>
                </a:solidFill>
                <a:effectLst/>
                <a:latin typeface="Abadi" panose="020B0604020104020204" pitchFamily="34" charset="0"/>
              </a:rPr>
              <a:t> </a:t>
            </a:r>
            <a:r>
              <a:rPr lang="en-ID" sz="2800" b="1" i="0" dirty="0" err="1">
                <a:solidFill>
                  <a:srgbClr val="24292F"/>
                </a:solidFill>
                <a:effectLst/>
                <a:latin typeface="Abadi" panose="020B0604020104020204" pitchFamily="34" charset="0"/>
              </a:rPr>
              <a:t>Egwaikhide</a:t>
            </a:r>
            <a:r>
              <a:rPr lang="en-ID" sz="2800" b="1" i="0" dirty="0">
                <a:solidFill>
                  <a:srgbClr val="24292F"/>
                </a:solidFill>
                <a:effectLst/>
                <a:latin typeface="Abadi" panose="020B0604020104020204" pitchFamily="34" charset="0"/>
              </a:rPr>
              <a:t>, Svetlana Levitan, Romeo </a:t>
            </a:r>
            <a:r>
              <a:rPr lang="en-ID" sz="2800" b="1" i="0" dirty="0" err="1">
                <a:solidFill>
                  <a:srgbClr val="24292F"/>
                </a:solidFill>
                <a:effectLst/>
                <a:latin typeface="Abadi" panose="020B0604020104020204" pitchFamily="34" charset="0"/>
              </a:rPr>
              <a:t>Kienzler</a:t>
            </a:r>
            <a:r>
              <a:rPr lang="en-ID" sz="2800" b="1" i="0" dirty="0">
                <a:solidFill>
                  <a:srgbClr val="24292F"/>
                </a:solidFill>
                <a:effectLst/>
                <a:latin typeface="Abadi" panose="020B0604020104020204" pitchFamily="34" charset="0"/>
              </a:rPr>
              <a:t>, </a:t>
            </a:r>
            <a:r>
              <a:rPr lang="en-ID" sz="2800" b="1" i="0" dirty="0" err="1">
                <a:solidFill>
                  <a:srgbClr val="24292F"/>
                </a:solidFill>
                <a:effectLst/>
                <a:latin typeface="Abadi" panose="020B0604020104020204" pitchFamily="34" charset="0"/>
              </a:rPr>
              <a:t>Polong</a:t>
            </a:r>
            <a:r>
              <a:rPr lang="en-ID" sz="2800" b="1" i="0" dirty="0">
                <a:solidFill>
                  <a:srgbClr val="24292F"/>
                </a:solidFill>
                <a:effectLst/>
                <a:latin typeface="Abadi" panose="020B0604020104020204" pitchFamily="34" charset="0"/>
              </a:rPr>
              <a:t> Lin, Joseph </a:t>
            </a:r>
            <a:r>
              <a:rPr lang="en-ID" sz="2800" b="1" i="0" dirty="0" err="1">
                <a:solidFill>
                  <a:srgbClr val="24292F"/>
                </a:solidFill>
                <a:effectLst/>
                <a:latin typeface="Abadi" panose="020B0604020104020204" pitchFamily="34" charset="0"/>
              </a:rPr>
              <a:t>Santarcangelo</a:t>
            </a:r>
            <a:r>
              <a:rPr lang="en-ID" sz="2800" b="1" i="0" dirty="0">
                <a:solidFill>
                  <a:srgbClr val="24292F"/>
                </a:solidFill>
                <a:effectLst/>
                <a:latin typeface="Abadi" panose="020B0604020104020204" pitchFamily="34" charset="0"/>
              </a:rPr>
              <a:t>, Azim </a:t>
            </a:r>
            <a:r>
              <a:rPr lang="en-ID" sz="2800" b="1" i="0" dirty="0" err="1">
                <a:solidFill>
                  <a:srgbClr val="24292F"/>
                </a:solidFill>
                <a:effectLst/>
                <a:latin typeface="Abadi" panose="020B0604020104020204" pitchFamily="34" charset="0"/>
              </a:rPr>
              <a:t>Hirjani</a:t>
            </a:r>
            <a:r>
              <a:rPr lang="en-ID" sz="2800" b="1" i="0" dirty="0">
                <a:solidFill>
                  <a:srgbClr val="24292F"/>
                </a:solidFill>
                <a:effectLst/>
                <a:latin typeface="Abadi" panose="020B0604020104020204" pitchFamily="34" charset="0"/>
              </a:rPr>
              <a:t>, </a:t>
            </a:r>
            <a:r>
              <a:rPr lang="en-ID" sz="2800" b="1" i="0" dirty="0" err="1">
                <a:solidFill>
                  <a:srgbClr val="24292F"/>
                </a:solidFill>
                <a:effectLst/>
                <a:latin typeface="Abadi" panose="020B0604020104020204" pitchFamily="34" charset="0"/>
              </a:rPr>
              <a:t>Hima</a:t>
            </a:r>
            <a:r>
              <a:rPr lang="en-ID" sz="2800" b="1" i="0" dirty="0">
                <a:solidFill>
                  <a:srgbClr val="24292F"/>
                </a:solidFill>
                <a:effectLst/>
                <a:latin typeface="Abadi" panose="020B0604020104020204" pitchFamily="34" charset="0"/>
              </a:rPr>
              <a:t> Vasudevan, </a:t>
            </a:r>
            <a:r>
              <a:rPr lang="en-ID" sz="2800" b="1" i="0" dirty="0" err="1">
                <a:solidFill>
                  <a:srgbClr val="24292F"/>
                </a:solidFill>
                <a:effectLst/>
                <a:latin typeface="Abadi" panose="020B0604020104020204" pitchFamily="34" charset="0"/>
              </a:rPr>
              <a:t>Saishruthi</a:t>
            </a:r>
            <a:r>
              <a:rPr lang="en-ID" sz="2800" b="1" i="0" dirty="0">
                <a:solidFill>
                  <a:srgbClr val="24292F"/>
                </a:solidFill>
                <a:effectLst/>
                <a:latin typeface="Abadi" panose="020B0604020104020204" pitchFamily="34" charset="0"/>
              </a:rPr>
              <a:t> Swaminathan, Saeed </a:t>
            </a:r>
            <a:r>
              <a:rPr lang="en-ID" sz="2800" b="1" i="0" dirty="0" err="1">
                <a:solidFill>
                  <a:srgbClr val="24292F"/>
                </a:solidFill>
                <a:effectLst/>
                <a:latin typeface="Abadi" panose="020B0604020104020204" pitchFamily="34" charset="0"/>
              </a:rPr>
              <a:t>Aghabozorgi</a:t>
            </a:r>
            <a:r>
              <a:rPr lang="en-ID" sz="2800" b="1" i="0" dirty="0">
                <a:solidFill>
                  <a:srgbClr val="24292F"/>
                </a:solidFill>
                <a:effectLst/>
                <a:latin typeface="Abadi" panose="020B0604020104020204" pitchFamily="34" charset="0"/>
              </a:rPr>
              <a:t>, Yan Luo</a:t>
            </a:r>
          </a:p>
          <a:p>
            <a:pPr algn="just">
              <a:lnSpc>
                <a:spcPct val="100000"/>
              </a:lnSpc>
            </a:pPr>
            <a:endParaRPr lang="en-ID" sz="2800" dirty="0">
              <a:latin typeface="Abadi" panose="020B0604020104020204" pitchFamily="34" charset="0"/>
              <a:cs typeface="Carlito"/>
            </a:endParaRPr>
          </a:p>
          <a:p>
            <a:pPr algn="just">
              <a:lnSpc>
                <a:spcPct val="100000"/>
              </a:lnSpc>
              <a:spcBef>
                <a:spcPts val="40"/>
              </a:spcBef>
            </a:pPr>
            <a:endParaRPr lang="en-ID" sz="2400" dirty="0">
              <a:latin typeface="Abadi" panose="020B0604020104020204" pitchFamily="34" charset="0"/>
              <a:cs typeface="Carlito"/>
            </a:endParaRPr>
          </a:p>
          <a:p>
            <a:pPr marL="12700" algn="just">
              <a:lnSpc>
                <a:spcPct val="100000"/>
              </a:lnSpc>
              <a:spcBef>
                <a:spcPts val="5"/>
              </a:spcBef>
            </a:pPr>
            <a:r>
              <a:rPr lang="en-ID" sz="2800" u="heavy" dirty="0">
                <a:solidFill>
                  <a:srgbClr val="404040"/>
                </a:solidFill>
                <a:uFill>
                  <a:solidFill>
                    <a:srgbClr val="404040"/>
                  </a:solidFill>
                </a:uFill>
                <a:latin typeface="Abadi" panose="020B0604020104020204" pitchFamily="34" charset="0"/>
                <a:cs typeface="Carlito"/>
              </a:rPr>
              <a:t>Special </a:t>
            </a:r>
            <a:r>
              <a:rPr lang="en-ID" sz="2800" u="heavy" spc="-15" dirty="0">
                <a:solidFill>
                  <a:srgbClr val="404040"/>
                </a:solidFill>
                <a:uFill>
                  <a:solidFill>
                    <a:srgbClr val="404040"/>
                  </a:solidFill>
                </a:uFill>
                <a:latin typeface="Abadi" panose="020B0604020104020204" pitchFamily="34" charset="0"/>
                <a:cs typeface="Carlito"/>
              </a:rPr>
              <a:t>Thanks </a:t>
            </a:r>
            <a:r>
              <a:rPr lang="en-ID" sz="2800" u="heavy" spc="-20" dirty="0">
                <a:solidFill>
                  <a:srgbClr val="404040"/>
                </a:solidFill>
                <a:uFill>
                  <a:solidFill>
                    <a:srgbClr val="404040"/>
                  </a:solidFill>
                </a:uFill>
                <a:latin typeface="Abadi" panose="020B0604020104020204" pitchFamily="34" charset="0"/>
                <a:cs typeface="Carlito"/>
              </a:rPr>
              <a:t>to </a:t>
            </a:r>
            <a:r>
              <a:rPr lang="en-ID" sz="2800" u="heavy" dirty="0">
                <a:solidFill>
                  <a:srgbClr val="404040"/>
                </a:solidFill>
                <a:uFill>
                  <a:solidFill>
                    <a:srgbClr val="404040"/>
                  </a:solidFill>
                </a:uFill>
                <a:latin typeface="Abadi" panose="020B0604020104020204" pitchFamily="34" charset="0"/>
                <a:cs typeface="Carlito"/>
              </a:rPr>
              <a:t>All </a:t>
            </a:r>
            <a:r>
              <a:rPr lang="en-ID" sz="2800" u="heavy" spc="-20" dirty="0">
                <a:solidFill>
                  <a:srgbClr val="404040"/>
                </a:solidFill>
                <a:uFill>
                  <a:solidFill>
                    <a:srgbClr val="404040"/>
                  </a:solidFill>
                </a:uFill>
                <a:latin typeface="Abadi" panose="020B0604020104020204" pitchFamily="34" charset="0"/>
                <a:cs typeface="Carlito"/>
              </a:rPr>
              <a:t>Instructors:</a:t>
            </a:r>
            <a:endParaRPr lang="en-ID" sz="2800" dirty="0">
              <a:latin typeface="Abadi" panose="020B0604020104020204" pitchFamily="34" charset="0"/>
              <a:cs typeface="Carlito"/>
            </a:endParaRPr>
          </a:p>
          <a:p>
            <a:pPr marL="12700" algn="just">
              <a:lnSpc>
                <a:spcPct val="100000"/>
              </a:lnSpc>
              <a:spcBef>
                <a:spcPts val="1200"/>
              </a:spcBef>
            </a:pPr>
            <a:r>
              <a:rPr lang="en-ID" sz="2800" u="heavy" spc="-20" dirty="0">
                <a:solidFill>
                  <a:srgbClr val="800080"/>
                </a:solidFill>
                <a:uFill>
                  <a:solidFill>
                    <a:srgbClr val="2996E1"/>
                  </a:solidFill>
                </a:uFill>
                <a:latin typeface="Abadi" panose="020B0604020104020204" pitchFamily="34" charset="0"/>
                <a:cs typeface="Carlito"/>
                <a:hlinkClick r:id="rId3"/>
              </a:rPr>
              <a:t>https://www.coursera.org/professional-certificates/ibm-data-science?#instructors</a:t>
            </a:r>
            <a:endParaRPr lang="en-ID" sz="2800" dirty="0">
              <a:latin typeface="Abadi" panose="020B0604020104020204" pitchFamily="34" charset="0"/>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a:extLst>
              <a:ext uri="{FF2B5EF4-FFF2-40B4-BE49-F238E27FC236}">
                <a16:creationId xmlns:a16="http://schemas.microsoft.com/office/drawing/2014/main" id="{59F6FFAA-B59A-2348-E508-17FD379393B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2671072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4CF2E1-17F0-BD00-6E8D-A598C260C63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pic>
        <p:nvPicPr>
          <p:cNvPr id="4" name="Picture 3">
            <a:extLst>
              <a:ext uri="{FF2B5EF4-FFF2-40B4-BE49-F238E27FC236}">
                <a16:creationId xmlns:a16="http://schemas.microsoft.com/office/drawing/2014/main" id="{F8F4E856-9F3D-5FC1-7EED-DEDC2759F7A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E42B6-612B-48B2-5CA4-AF1F7324D63C}"/>
              </a:ext>
            </a:extLst>
          </p:cNvPr>
          <p:cNvSpPr>
            <a:spLocks noGrp="1"/>
          </p:cNvSpPr>
          <p:nvPr>
            <p:ph sz="half" idx="1"/>
          </p:nvPr>
        </p:nvSpPr>
        <p:spPr>
          <a:xfrm>
            <a:off x="838200" y="1404672"/>
            <a:ext cx="5181600" cy="5361888"/>
          </a:xfrm>
        </p:spPr>
        <p:txBody>
          <a:bodyPr/>
          <a:lstStyle/>
          <a:p>
            <a:r>
              <a:rPr lang="en-US" sz="2200" dirty="0">
                <a:solidFill>
                  <a:srgbClr val="0B49CB"/>
                </a:solidFill>
                <a:latin typeface="Abadi" panose="020B0604020104020204" pitchFamily="34" charset="0"/>
              </a:rPr>
              <a:t>Executive Summary</a:t>
            </a:r>
          </a:p>
          <a:p>
            <a:r>
              <a:rPr lang="en-US" sz="2000" dirty="0">
                <a:solidFill>
                  <a:schemeClr val="accent3">
                    <a:lumMod val="25000"/>
                  </a:schemeClr>
                </a:solidFill>
                <a:latin typeface="Abadi" panose="020B0604020104020204" pitchFamily="34" charset="0"/>
              </a:rPr>
              <a:t>Data collection methodology</a:t>
            </a:r>
          </a:p>
          <a:p>
            <a:pPr marL="520700" lvl="1" indent="-342900">
              <a:buFont typeface="Arial" panose="020B0604020202020204" pitchFamily="34" charset="0"/>
              <a:buChar char="•"/>
            </a:pPr>
            <a:r>
              <a:rPr lang="en-GB" sz="1800" dirty="0">
                <a:solidFill>
                  <a:srgbClr val="00B050"/>
                </a:solidFill>
                <a:latin typeface="Abadi" panose="020B0604020104020204" pitchFamily="34" charset="0"/>
              </a:rPr>
              <a:t>Making GET requests to the SpaceX REST API</a:t>
            </a:r>
          </a:p>
          <a:p>
            <a:pPr marL="520700" lvl="1" indent="-342900">
              <a:buFont typeface="Arial" panose="020B0604020202020204" pitchFamily="34" charset="0"/>
              <a:buChar char="•"/>
            </a:pPr>
            <a:r>
              <a:rPr lang="en-GB" sz="1800" dirty="0">
                <a:solidFill>
                  <a:srgbClr val="00B050"/>
                </a:solidFill>
                <a:latin typeface="Abadi" panose="020B0604020104020204" pitchFamily="34" charset="0"/>
              </a:rPr>
              <a:t>Web Scraping</a:t>
            </a:r>
          </a:p>
          <a:p>
            <a:r>
              <a:rPr lang="en-US" sz="2000" dirty="0">
                <a:solidFill>
                  <a:schemeClr val="accent3">
                    <a:lumMod val="25000"/>
                  </a:schemeClr>
                </a:solidFill>
                <a:latin typeface="Abadi" panose="020B0604020104020204" pitchFamily="34" charset="0"/>
              </a:rPr>
              <a:t>Perform data wrangling</a:t>
            </a:r>
          </a:p>
          <a:p>
            <a:pPr marL="520700" lvl="1" indent="-342900">
              <a:buFont typeface="Arial" panose="020B0604020202020204" pitchFamily="34" charset="0"/>
              <a:buChar char="•"/>
            </a:pPr>
            <a:r>
              <a:rPr lang="en-GB" sz="1750" dirty="0">
                <a:solidFill>
                  <a:srgbClr val="00B050"/>
                </a:solidFill>
                <a:latin typeface="Abadi" panose="020B0604020104020204" pitchFamily="34" charset="0"/>
              </a:rPr>
              <a:t>Using the </a:t>
            </a:r>
            <a:r>
              <a:rPr lang="en-GB" sz="1750" dirty="0">
                <a:latin typeface="Abadi" panose="020B0604020104020204" pitchFamily="34" charset="0"/>
              </a:rPr>
              <a:t>.</a:t>
            </a:r>
            <a:r>
              <a:rPr lang="en-GB" sz="1750" dirty="0" err="1">
                <a:latin typeface="Abadi" panose="020B0604020104020204" pitchFamily="34" charset="0"/>
              </a:rPr>
              <a:t>fillna</a:t>
            </a:r>
            <a:r>
              <a:rPr lang="en-GB" sz="1750" dirty="0">
                <a:latin typeface="Abadi" panose="020B0604020104020204" pitchFamily="34" charset="0"/>
              </a:rPr>
              <a:t>() </a:t>
            </a:r>
            <a:r>
              <a:rPr lang="en-GB" sz="1750" dirty="0">
                <a:solidFill>
                  <a:srgbClr val="00B050"/>
                </a:solidFill>
                <a:latin typeface="Abadi" panose="020B0604020104020204" pitchFamily="34" charset="0"/>
              </a:rPr>
              <a:t>method to remove </a:t>
            </a:r>
            <a:r>
              <a:rPr lang="en-GB" sz="1750" dirty="0" err="1">
                <a:solidFill>
                  <a:srgbClr val="00B050"/>
                </a:solidFill>
                <a:latin typeface="Abadi" panose="020B0604020104020204" pitchFamily="34" charset="0"/>
              </a:rPr>
              <a:t>NaN</a:t>
            </a:r>
            <a:r>
              <a:rPr lang="en-GB" sz="1750" dirty="0">
                <a:solidFill>
                  <a:srgbClr val="00B050"/>
                </a:solidFill>
                <a:latin typeface="Abadi" panose="020B0604020104020204" pitchFamily="34" charset="0"/>
              </a:rPr>
              <a:t> values</a:t>
            </a:r>
          </a:p>
          <a:p>
            <a:pPr marL="520700" lvl="1" indent="-342900">
              <a:buFont typeface="Arial" panose="020B0604020202020204" pitchFamily="34" charset="0"/>
              <a:buChar char="•"/>
            </a:pPr>
            <a:r>
              <a:rPr lang="en-GB" sz="1750" dirty="0">
                <a:solidFill>
                  <a:srgbClr val="00B050"/>
                </a:solidFill>
                <a:latin typeface="Abadi" panose="020B0604020104020204" pitchFamily="34" charset="0"/>
              </a:rPr>
              <a:t>Using the </a:t>
            </a:r>
            <a:r>
              <a:rPr lang="en-GB" sz="1750" b="0" dirty="0">
                <a:effectLst/>
                <a:latin typeface="Abadi" panose="020B0604020104020204" pitchFamily="34" charset="0"/>
              </a:rPr>
              <a:t>.</a:t>
            </a:r>
            <a:r>
              <a:rPr lang="en-GB" sz="1750" b="0" dirty="0" err="1">
                <a:effectLst/>
                <a:latin typeface="Abadi" panose="020B0604020104020204" pitchFamily="34" charset="0"/>
              </a:rPr>
              <a:t>value_counts</a:t>
            </a:r>
            <a:r>
              <a:rPr lang="en-GB" sz="1750" b="0" dirty="0">
                <a:effectLst/>
                <a:latin typeface="Abadi" panose="020B0604020104020204" pitchFamily="34" charset="0"/>
              </a:rPr>
              <a:t>()</a:t>
            </a:r>
            <a:r>
              <a:rPr lang="en-GB" sz="1750" dirty="0">
                <a:latin typeface="Abadi" panose="020B0604020104020204" pitchFamily="34" charset="0"/>
              </a:rPr>
              <a:t> </a:t>
            </a:r>
            <a:r>
              <a:rPr lang="en-GB" sz="1750" dirty="0">
                <a:solidFill>
                  <a:srgbClr val="00B050"/>
                </a:solidFill>
                <a:latin typeface="Abadi" panose="020B0604020104020204" pitchFamily="34" charset="0"/>
              </a:rPr>
              <a:t>method to determine the following:</a:t>
            </a:r>
          </a:p>
          <a:p>
            <a:pPr marL="704850" lvl="2" indent="-342900"/>
            <a:r>
              <a:rPr lang="en-GB" sz="1750" dirty="0">
                <a:solidFill>
                  <a:srgbClr val="00B050"/>
                </a:solidFill>
                <a:latin typeface="Abadi" panose="020B0604020104020204" pitchFamily="34" charset="0"/>
              </a:rPr>
              <a:t>Number of launches on each site</a:t>
            </a:r>
          </a:p>
          <a:p>
            <a:pPr marL="704850" lvl="2" indent="-342900"/>
            <a:r>
              <a:rPr lang="en-GB" sz="1750" dirty="0">
                <a:solidFill>
                  <a:srgbClr val="00B050"/>
                </a:solidFill>
                <a:latin typeface="Abadi" panose="020B0604020104020204" pitchFamily="34" charset="0"/>
              </a:rPr>
              <a:t>Number and occurrence of each orbit</a:t>
            </a:r>
          </a:p>
          <a:p>
            <a:pPr marL="704850" lvl="2" indent="-342900"/>
            <a:r>
              <a:rPr lang="en-GB" sz="1750" dirty="0">
                <a:solidFill>
                  <a:srgbClr val="00B050"/>
                </a:solidFill>
                <a:latin typeface="Abadi" panose="020B0604020104020204" pitchFamily="34" charset="0"/>
              </a:rPr>
              <a:t>Number and occurrence of mission outcome per orbit type</a:t>
            </a:r>
          </a:p>
          <a:p>
            <a:pPr marL="520700" lvl="1" indent="-342900"/>
            <a:r>
              <a:rPr lang="en-GB" sz="1750" dirty="0">
                <a:solidFill>
                  <a:srgbClr val="00B050"/>
                </a:solidFill>
                <a:latin typeface="Abadi" panose="020B0604020104020204" pitchFamily="34" charset="0"/>
              </a:rPr>
              <a:t>Creating a landing outcome label that shows the following:</a:t>
            </a:r>
          </a:p>
          <a:p>
            <a:pPr marL="704850" lvl="2" indent="-342900"/>
            <a:r>
              <a:rPr lang="en-GB" sz="1750" dirty="0">
                <a:solidFill>
                  <a:srgbClr val="00B050"/>
                </a:solidFill>
                <a:latin typeface="Abadi" panose="020B0604020104020204" pitchFamily="34" charset="0"/>
              </a:rPr>
              <a:t>0 when the booster did not land successfully</a:t>
            </a:r>
          </a:p>
          <a:p>
            <a:pPr marL="704850" lvl="2" indent="-342900"/>
            <a:r>
              <a:rPr lang="en-GB" sz="1750" dirty="0">
                <a:solidFill>
                  <a:srgbClr val="00B050"/>
                </a:solidFill>
                <a:latin typeface="Abadi" panose="020B0604020104020204" pitchFamily="34" charset="0"/>
              </a:rPr>
              <a:t>1 when the booster did land successfully</a:t>
            </a:r>
          </a:p>
        </p:txBody>
      </p:sp>
      <p:sp>
        <p:nvSpPr>
          <p:cNvPr id="5" name="Content Placeholder 4">
            <a:extLst>
              <a:ext uri="{FF2B5EF4-FFF2-40B4-BE49-F238E27FC236}">
                <a16:creationId xmlns:a16="http://schemas.microsoft.com/office/drawing/2014/main" id="{8AC924FC-C60D-0A42-BEA3-ABFA660D1A84}"/>
              </a:ext>
            </a:extLst>
          </p:cNvPr>
          <p:cNvSpPr>
            <a:spLocks noGrp="1"/>
          </p:cNvSpPr>
          <p:nvPr>
            <p:ph sz="half" idx="2"/>
          </p:nvPr>
        </p:nvSpPr>
        <p:spPr>
          <a:xfrm>
            <a:off x="6172200" y="1404672"/>
            <a:ext cx="5181600" cy="5453328"/>
          </a:xfrm>
        </p:spPr>
        <p:txBody>
          <a:bodyPr/>
          <a:lstStyle/>
          <a:p>
            <a:r>
              <a:rPr lang="en-US" sz="2000" dirty="0">
                <a:solidFill>
                  <a:schemeClr val="accent3">
                    <a:lumMod val="25000"/>
                  </a:schemeClr>
                </a:solidFill>
                <a:latin typeface="Abadi" panose="020B0604020104020204" pitchFamily="34" charset="0"/>
              </a:rPr>
              <a:t>Perform exploratory data analysis (EDA) using visualization and SQL</a:t>
            </a:r>
          </a:p>
          <a:p>
            <a:pPr marL="520700" lvl="1" indent="-342900">
              <a:buFont typeface="Arial" panose="020B0604020202020204" pitchFamily="34" charset="0"/>
              <a:buChar char="•"/>
            </a:pPr>
            <a:r>
              <a:rPr lang="en-GB" sz="1400" dirty="0">
                <a:solidFill>
                  <a:srgbClr val="00B050"/>
                </a:solidFill>
                <a:latin typeface="Abadi" panose="020B0604020104020204" pitchFamily="34" charset="0"/>
              </a:rPr>
              <a:t>Using SQL queries to manipulate and evaluate the SpaceX dataset</a:t>
            </a:r>
          </a:p>
          <a:p>
            <a:pPr marL="520700" lvl="1" indent="-342900">
              <a:buFont typeface="Arial" panose="020B0604020202020204" pitchFamily="34" charset="0"/>
              <a:buChar char="•"/>
            </a:pPr>
            <a:r>
              <a:rPr lang="en-GB" sz="1400" dirty="0">
                <a:solidFill>
                  <a:srgbClr val="00B050"/>
                </a:solidFill>
                <a:latin typeface="Abadi" panose="020B0604020104020204" pitchFamily="34" charset="0"/>
              </a:rPr>
              <a:t>Using Pandas and Matplotlib to visualize relationships between variables, and determine patterns</a:t>
            </a:r>
          </a:p>
          <a:p>
            <a:r>
              <a:rPr lang="en-US" sz="2000" dirty="0">
                <a:solidFill>
                  <a:schemeClr val="accent3">
                    <a:lumMod val="25000"/>
                  </a:schemeClr>
                </a:solidFill>
                <a:latin typeface="Abadi" panose="020B0604020104020204" pitchFamily="34" charset="0"/>
              </a:rPr>
              <a:t>Perform interactive visual analytics using Folium and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a:t>
            </a:r>
          </a:p>
          <a:p>
            <a:pPr marL="520700" lvl="1" indent="-342900">
              <a:buFont typeface="Arial" panose="020B0604020202020204" pitchFamily="34" charset="0"/>
              <a:buChar char="•"/>
            </a:pPr>
            <a:r>
              <a:rPr lang="en-GB" sz="1400" dirty="0">
                <a:solidFill>
                  <a:srgbClr val="00B050"/>
                </a:solidFill>
                <a:latin typeface="Abadi" panose="020B0604020104020204" pitchFamily="34" charset="0"/>
              </a:rPr>
              <a:t>Geospatial analytics using Folium</a:t>
            </a:r>
          </a:p>
          <a:p>
            <a:pPr marL="520700" lvl="1" indent="-342900">
              <a:buFont typeface="Arial" panose="020B0604020202020204" pitchFamily="34" charset="0"/>
              <a:buChar char="•"/>
            </a:pPr>
            <a:r>
              <a:rPr lang="en-GB" sz="1400" dirty="0">
                <a:solidFill>
                  <a:srgbClr val="00B050"/>
                </a:solidFill>
                <a:latin typeface="Abadi" panose="020B0604020104020204" pitchFamily="34" charset="0"/>
              </a:rPr>
              <a:t>Creating an interactive dashboard using </a:t>
            </a:r>
            <a:r>
              <a:rPr lang="en-GB" sz="1400" dirty="0" err="1">
                <a:solidFill>
                  <a:srgbClr val="00B050"/>
                </a:solidFill>
                <a:latin typeface="Abadi" panose="020B0604020104020204" pitchFamily="34" charset="0"/>
              </a:rPr>
              <a:t>Plotly</a:t>
            </a:r>
            <a:r>
              <a:rPr lang="en-GB" sz="1400" dirty="0">
                <a:solidFill>
                  <a:srgbClr val="00B050"/>
                </a:solidFill>
                <a:latin typeface="Abadi" panose="020B0604020104020204" pitchFamily="34" charset="0"/>
              </a:rPr>
              <a:t> Dash</a:t>
            </a:r>
            <a:endParaRPr lang="en-GB" sz="1600" dirty="0">
              <a:solidFill>
                <a:srgbClr val="00B050"/>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Perform predictive analysis using classification models</a:t>
            </a:r>
          </a:p>
          <a:p>
            <a:pPr marL="520700" lvl="1" indent="-342900">
              <a:buFont typeface="Arial" panose="020B0604020202020204" pitchFamily="34" charset="0"/>
              <a:buChar char="•"/>
            </a:pPr>
            <a:r>
              <a:rPr lang="en-GB" sz="1400" dirty="0">
                <a:solidFill>
                  <a:srgbClr val="00B050"/>
                </a:solidFill>
                <a:latin typeface="Abadi" panose="020B0604020104020204" pitchFamily="34" charset="0"/>
              </a:rPr>
              <a:t>Using Scikit-Learn to:</a:t>
            </a:r>
          </a:p>
          <a:p>
            <a:pPr marL="704850" lvl="2" indent="-342900"/>
            <a:r>
              <a:rPr lang="en-GB" sz="1400" dirty="0">
                <a:solidFill>
                  <a:srgbClr val="00B050"/>
                </a:solidFill>
                <a:latin typeface="Abadi" panose="020B0604020104020204" pitchFamily="34" charset="0"/>
              </a:rPr>
              <a:t>Pre-process (standardize) the data</a:t>
            </a:r>
          </a:p>
          <a:p>
            <a:pPr marL="704850" lvl="2" indent="-342900"/>
            <a:r>
              <a:rPr lang="en-GB" sz="1400" dirty="0">
                <a:solidFill>
                  <a:srgbClr val="00B050"/>
                </a:solidFill>
                <a:latin typeface="Abadi" panose="020B0604020104020204" pitchFamily="34" charset="0"/>
              </a:rPr>
              <a:t>Split the data into training and testing data using </a:t>
            </a:r>
            <a:r>
              <a:rPr lang="en-GB" sz="1400" dirty="0" err="1">
                <a:latin typeface="Abadi" panose="020B0604020104020204" pitchFamily="34" charset="0"/>
              </a:rPr>
              <a:t>train_test_split</a:t>
            </a:r>
            <a:endParaRPr lang="en-GB" sz="1400" dirty="0">
              <a:latin typeface="Abadi" panose="020B0604020104020204" pitchFamily="34" charset="0"/>
            </a:endParaRPr>
          </a:p>
          <a:p>
            <a:pPr marL="704850" lvl="2" indent="-342900"/>
            <a:r>
              <a:rPr lang="en-GB" sz="1400" dirty="0">
                <a:solidFill>
                  <a:srgbClr val="00B050"/>
                </a:solidFill>
                <a:latin typeface="Abadi" panose="020B0604020104020204" pitchFamily="34" charset="0"/>
              </a:rPr>
              <a:t>Train different classification models</a:t>
            </a:r>
          </a:p>
          <a:p>
            <a:pPr marL="704850" lvl="2" indent="-342900"/>
            <a:r>
              <a:rPr lang="en-GB" sz="1400" dirty="0">
                <a:solidFill>
                  <a:srgbClr val="00B050"/>
                </a:solidFill>
                <a:latin typeface="Abadi" panose="020B0604020104020204" pitchFamily="34" charset="0"/>
              </a:rPr>
              <a:t>Find hyperparameters using </a:t>
            </a:r>
            <a:r>
              <a:rPr lang="en-GB" sz="1400" dirty="0" err="1">
                <a:latin typeface="Abadi" panose="020B0604020104020204" pitchFamily="34" charset="0"/>
              </a:rPr>
              <a:t>GridSearchCV</a:t>
            </a:r>
            <a:endParaRPr lang="en-GB" sz="1400" dirty="0">
              <a:latin typeface="Abadi" panose="020B0604020104020204" pitchFamily="34" charset="0"/>
            </a:endParaRPr>
          </a:p>
          <a:p>
            <a:pPr marL="520700" lvl="1" indent="-342900"/>
            <a:r>
              <a:rPr lang="en-GB" sz="1400" dirty="0">
                <a:solidFill>
                  <a:srgbClr val="00B050"/>
                </a:solidFill>
                <a:latin typeface="Abadi" panose="020B0604020104020204" pitchFamily="34" charset="0"/>
              </a:rPr>
              <a:t>Plotting confusion matrices for each classification model</a:t>
            </a:r>
          </a:p>
          <a:p>
            <a:pPr marL="520700" lvl="1" indent="-342900"/>
            <a:r>
              <a:rPr lang="en-GB" sz="1400" dirty="0">
                <a:solidFill>
                  <a:srgbClr val="00B050"/>
                </a:solidFill>
                <a:latin typeface="Abadi" panose="020B0604020104020204" pitchFamily="34" charset="0"/>
              </a:rPr>
              <a:t>Assessing the accuracy of each classification model</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030552" y="6025573"/>
            <a:ext cx="427420" cy="401638"/>
          </a:xfrm>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6" name="Picture 5">
            <a:extLst>
              <a:ext uri="{FF2B5EF4-FFF2-40B4-BE49-F238E27FC236}">
                <a16:creationId xmlns:a16="http://schemas.microsoft.com/office/drawing/2014/main" id="{841E3E0D-192F-945B-48B9-684485988D7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4163"/>
            <a:ext cx="10515600" cy="5313146"/>
          </a:xfrm>
          <a:prstGeom prst="rect">
            <a:avLst/>
          </a:prstGeom>
        </p:spPr>
        <p:txBody>
          <a:bodyPr/>
          <a:lstStyle/>
          <a:p>
            <a:r>
              <a:rPr lang="en-GB" sz="2400" dirty="0"/>
              <a:t>Using the SpaceX API to retrieve data about launches, including information about the rocket used, payload delivered, launch specifications, landing specifications, and landing 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t>
            </a:r>
            <a:r>
              <a:rPr lang="en-US" dirty="0">
                <a:solidFill>
                  <a:srgbClr val="00B0F0"/>
                </a:solidFill>
                <a:latin typeface="Abadi"/>
              </a:rPr>
              <a:t>S</a:t>
            </a:r>
            <a:r>
              <a:rPr lang="en-US" dirty="0">
                <a:solidFill>
                  <a:srgbClr val="00B0F0"/>
                </a:solidFill>
              </a:rPr>
              <a:t>pace x REST API</a:t>
            </a:r>
          </a:p>
        </p:txBody>
      </p:sp>
      <p:grpSp>
        <p:nvGrpSpPr>
          <p:cNvPr id="52" name="Group 51">
            <a:extLst>
              <a:ext uri="{FF2B5EF4-FFF2-40B4-BE49-F238E27FC236}">
                <a16:creationId xmlns:a16="http://schemas.microsoft.com/office/drawing/2014/main" id="{990A2ED4-914A-9545-493F-75394C75B70C}"/>
              </a:ext>
            </a:extLst>
          </p:cNvPr>
          <p:cNvGrpSpPr/>
          <p:nvPr/>
        </p:nvGrpSpPr>
        <p:grpSpPr>
          <a:xfrm>
            <a:off x="4132971" y="2987038"/>
            <a:ext cx="6608571" cy="3801109"/>
            <a:chOff x="4782311" y="1478280"/>
            <a:chExt cx="6608571" cy="3801109"/>
          </a:xfrm>
        </p:grpSpPr>
        <p:sp>
          <p:nvSpPr>
            <p:cNvPr id="2" name="object 6">
              <a:extLst>
                <a:ext uri="{FF2B5EF4-FFF2-40B4-BE49-F238E27FC236}">
                  <a16:creationId xmlns:a16="http://schemas.microsoft.com/office/drawing/2014/main" id="{44227013-85F2-2FA6-1456-2F8DE26F76A4}"/>
                </a:ext>
              </a:extLst>
            </p:cNvPr>
            <p:cNvSpPr/>
            <p:nvPr/>
          </p:nvSpPr>
          <p:spPr>
            <a:xfrm>
              <a:off x="5062728" y="1754123"/>
              <a:ext cx="237744" cy="138988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grpSp>
          <p:nvGrpSpPr>
            <p:cNvPr id="3" name="object 7">
              <a:extLst>
                <a:ext uri="{FF2B5EF4-FFF2-40B4-BE49-F238E27FC236}">
                  <a16:creationId xmlns:a16="http://schemas.microsoft.com/office/drawing/2014/main" id="{7324483A-2753-ADF6-8EF3-8745518F465D}"/>
                </a:ext>
              </a:extLst>
            </p:cNvPr>
            <p:cNvGrpSpPr/>
            <p:nvPr/>
          </p:nvGrpSpPr>
          <p:grpSpPr>
            <a:xfrm>
              <a:off x="4782311" y="1478280"/>
              <a:ext cx="1851660" cy="1607820"/>
              <a:chOff x="4782311" y="1478280"/>
              <a:chExt cx="1851660" cy="1607820"/>
            </a:xfrm>
          </p:grpSpPr>
          <p:sp>
            <p:nvSpPr>
              <p:cNvPr id="4" name="object 8">
                <a:extLst>
                  <a:ext uri="{FF2B5EF4-FFF2-40B4-BE49-F238E27FC236}">
                    <a16:creationId xmlns:a16="http://schemas.microsoft.com/office/drawing/2014/main" id="{B22FD00A-BCD9-A4CA-70C4-934095702898}"/>
                  </a:ext>
                </a:extLst>
              </p:cNvPr>
              <p:cNvSpPr/>
              <p:nvPr/>
            </p:nvSpPr>
            <p:spPr>
              <a:xfrm>
                <a:off x="5084063" y="1766316"/>
                <a:ext cx="158496" cy="1319784"/>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7" name="object 9">
                <a:extLst>
                  <a:ext uri="{FF2B5EF4-FFF2-40B4-BE49-F238E27FC236}">
                    <a16:creationId xmlns:a16="http://schemas.microsoft.com/office/drawing/2014/main" id="{19598DBE-D952-22DD-3A62-689720EFA061}"/>
                  </a:ext>
                </a:extLst>
              </p:cNvPr>
              <p:cNvSpPr/>
              <p:nvPr/>
            </p:nvSpPr>
            <p:spPr>
              <a:xfrm>
                <a:off x="4782311" y="1478280"/>
                <a:ext cx="1851660" cy="114300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8" name="object 10">
                <a:extLst>
                  <a:ext uri="{FF2B5EF4-FFF2-40B4-BE49-F238E27FC236}">
                    <a16:creationId xmlns:a16="http://schemas.microsoft.com/office/drawing/2014/main" id="{A9019DB8-FBFA-D480-AAA3-59632F3C025C}"/>
                  </a:ext>
                </a:extLst>
              </p:cNvPr>
              <p:cNvSpPr/>
              <p:nvPr/>
            </p:nvSpPr>
            <p:spPr>
              <a:xfrm>
                <a:off x="4888991" y="1719072"/>
                <a:ext cx="1677923" cy="696467"/>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9" name="object 11">
                <a:extLst>
                  <a:ext uri="{FF2B5EF4-FFF2-40B4-BE49-F238E27FC236}">
                    <a16:creationId xmlns:a16="http://schemas.microsoft.com/office/drawing/2014/main" id="{49D6CEE7-041E-E0AD-4FF3-5579CC26C2A4}"/>
                  </a:ext>
                </a:extLst>
              </p:cNvPr>
              <p:cNvSpPr/>
              <p:nvPr/>
            </p:nvSpPr>
            <p:spPr>
              <a:xfrm>
                <a:off x="4803647" y="1499616"/>
                <a:ext cx="1772411" cy="1063752"/>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grpSp>
        <p:sp>
          <p:nvSpPr>
            <p:cNvPr id="10" name="object 12">
              <a:extLst>
                <a:ext uri="{FF2B5EF4-FFF2-40B4-BE49-F238E27FC236}">
                  <a16:creationId xmlns:a16="http://schemas.microsoft.com/office/drawing/2014/main" id="{F5314931-9E1C-5260-F1E6-456805E6A47B}"/>
                </a:ext>
              </a:extLst>
            </p:cNvPr>
            <p:cNvSpPr txBox="1"/>
            <p:nvPr/>
          </p:nvSpPr>
          <p:spPr>
            <a:xfrm>
              <a:off x="5015865" y="1766061"/>
              <a:ext cx="1327150" cy="462915"/>
            </a:xfrm>
            <a:prstGeom prst="rect">
              <a:avLst/>
            </a:prstGeom>
          </p:spPr>
          <p:style>
            <a:lnRef idx="0">
              <a:schemeClr val="accent5"/>
            </a:lnRef>
            <a:fillRef idx="3">
              <a:schemeClr val="accent5"/>
            </a:fillRef>
            <a:effectRef idx="3">
              <a:schemeClr val="accent5"/>
            </a:effectRef>
            <a:fontRef idx="minor">
              <a:schemeClr val="lt1"/>
            </a:fontRef>
          </p:style>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1" name="object 13">
              <a:extLst>
                <a:ext uri="{FF2B5EF4-FFF2-40B4-BE49-F238E27FC236}">
                  <a16:creationId xmlns:a16="http://schemas.microsoft.com/office/drawing/2014/main" id="{F9F480F4-BEBB-47D9-DA77-4F87A4FD8A83}"/>
                </a:ext>
              </a:extLst>
            </p:cNvPr>
            <p:cNvGrpSpPr/>
            <p:nvPr/>
          </p:nvGrpSpPr>
          <p:grpSpPr>
            <a:xfrm>
              <a:off x="4782311" y="2807207"/>
              <a:ext cx="1851660" cy="1666239"/>
              <a:chOff x="4782311" y="2807207"/>
              <a:chExt cx="1851660" cy="1666239"/>
            </a:xfrm>
          </p:grpSpPr>
          <p:sp>
            <p:nvSpPr>
              <p:cNvPr id="13" name="object 14">
                <a:extLst>
                  <a:ext uri="{FF2B5EF4-FFF2-40B4-BE49-F238E27FC236}">
                    <a16:creationId xmlns:a16="http://schemas.microsoft.com/office/drawing/2014/main" id="{747688BF-F897-FBBF-EF8B-CA0E411AAFC4}"/>
                  </a:ext>
                </a:extLst>
              </p:cNvPr>
              <p:cNvSpPr/>
              <p:nvPr/>
            </p:nvSpPr>
            <p:spPr>
              <a:xfrm>
                <a:off x="5062727" y="3073907"/>
                <a:ext cx="237744" cy="1399032"/>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14" name="object 15">
                <a:extLst>
                  <a:ext uri="{FF2B5EF4-FFF2-40B4-BE49-F238E27FC236}">
                    <a16:creationId xmlns:a16="http://schemas.microsoft.com/office/drawing/2014/main" id="{AF18067E-FB28-6B45-B480-FBBC1C58A796}"/>
                  </a:ext>
                </a:extLst>
              </p:cNvPr>
              <p:cNvSpPr/>
              <p:nvPr/>
            </p:nvSpPr>
            <p:spPr>
              <a:xfrm>
                <a:off x="5084063" y="3095243"/>
                <a:ext cx="158496" cy="1319784"/>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15" name="object 16">
                <a:extLst>
                  <a:ext uri="{FF2B5EF4-FFF2-40B4-BE49-F238E27FC236}">
                    <a16:creationId xmlns:a16="http://schemas.microsoft.com/office/drawing/2014/main" id="{2C672CC7-C85C-C3FE-7970-62A96EEB45D2}"/>
                  </a:ext>
                </a:extLst>
              </p:cNvPr>
              <p:cNvSpPr/>
              <p:nvPr/>
            </p:nvSpPr>
            <p:spPr>
              <a:xfrm>
                <a:off x="4782311" y="2807207"/>
                <a:ext cx="1851660" cy="114300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16" name="object 17">
                <a:extLst>
                  <a:ext uri="{FF2B5EF4-FFF2-40B4-BE49-F238E27FC236}">
                    <a16:creationId xmlns:a16="http://schemas.microsoft.com/office/drawing/2014/main" id="{571272AE-6F39-432C-6B6F-5DC055A950F4}"/>
                  </a:ext>
                </a:extLst>
              </p:cNvPr>
              <p:cNvSpPr/>
              <p:nvPr/>
            </p:nvSpPr>
            <p:spPr>
              <a:xfrm>
                <a:off x="4888991" y="2839211"/>
                <a:ext cx="1677923" cy="111556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17" name="object 18">
                <a:extLst>
                  <a:ext uri="{FF2B5EF4-FFF2-40B4-BE49-F238E27FC236}">
                    <a16:creationId xmlns:a16="http://schemas.microsoft.com/office/drawing/2014/main" id="{694F8B7A-CF1B-C622-8A5C-CE2D9CD451B6}"/>
                  </a:ext>
                </a:extLst>
              </p:cNvPr>
              <p:cNvSpPr/>
              <p:nvPr/>
            </p:nvSpPr>
            <p:spPr>
              <a:xfrm>
                <a:off x="4803647" y="2828543"/>
                <a:ext cx="1772411" cy="1063752"/>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grpSp>
        <p:sp>
          <p:nvSpPr>
            <p:cNvPr id="18" name="object 19">
              <a:extLst>
                <a:ext uri="{FF2B5EF4-FFF2-40B4-BE49-F238E27FC236}">
                  <a16:creationId xmlns:a16="http://schemas.microsoft.com/office/drawing/2014/main" id="{1DC4027E-CDA9-7C16-9CFC-14F549D58D80}"/>
                </a:ext>
              </a:extLst>
            </p:cNvPr>
            <p:cNvSpPr txBox="1"/>
            <p:nvPr/>
          </p:nvSpPr>
          <p:spPr>
            <a:xfrm>
              <a:off x="5015865" y="2886583"/>
              <a:ext cx="1332865" cy="882015"/>
            </a:xfrm>
            <a:prstGeom prst="rect">
              <a:avLst/>
            </a:prstGeom>
          </p:spPr>
          <p:style>
            <a:lnRef idx="0">
              <a:schemeClr val="accent5"/>
            </a:lnRef>
            <a:fillRef idx="3">
              <a:schemeClr val="accent5"/>
            </a:fillRef>
            <a:effectRef idx="3">
              <a:schemeClr val="accent5"/>
            </a:effectRef>
            <a:fontRef idx="minor">
              <a:schemeClr val="lt1"/>
            </a:fontRef>
          </p:style>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19" name="object 20">
              <a:extLst>
                <a:ext uri="{FF2B5EF4-FFF2-40B4-BE49-F238E27FC236}">
                  <a16:creationId xmlns:a16="http://schemas.microsoft.com/office/drawing/2014/main" id="{AF5E8E7D-0377-9503-1E54-B4A05CBFE917}"/>
                </a:ext>
              </a:extLst>
            </p:cNvPr>
            <p:cNvGrpSpPr/>
            <p:nvPr/>
          </p:nvGrpSpPr>
          <p:grpSpPr>
            <a:xfrm>
              <a:off x="4782311" y="4137659"/>
              <a:ext cx="2790825" cy="1141730"/>
              <a:chOff x="4782311" y="4137659"/>
              <a:chExt cx="2790825" cy="1141730"/>
            </a:xfrm>
          </p:grpSpPr>
          <p:sp>
            <p:nvSpPr>
              <p:cNvPr id="20" name="object 21">
                <a:extLst>
                  <a:ext uri="{FF2B5EF4-FFF2-40B4-BE49-F238E27FC236}">
                    <a16:creationId xmlns:a16="http://schemas.microsoft.com/office/drawing/2014/main" id="{3241A588-FE1D-37B1-7217-C8BA78847037}"/>
                  </a:ext>
                </a:extLst>
              </p:cNvPr>
              <p:cNvSpPr/>
              <p:nvPr/>
            </p:nvSpPr>
            <p:spPr>
              <a:xfrm>
                <a:off x="5146547" y="4319015"/>
                <a:ext cx="2426207" cy="23926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21" name="object 22">
                <a:extLst>
                  <a:ext uri="{FF2B5EF4-FFF2-40B4-BE49-F238E27FC236}">
                    <a16:creationId xmlns:a16="http://schemas.microsoft.com/office/drawing/2014/main" id="{571F07C2-C1EA-96D4-199F-A62B0EBCB577}"/>
                  </a:ext>
                </a:extLst>
              </p:cNvPr>
              <p:cNvSpPr/>
              <p:nvPr/>
            </p:nvSpPr>
            <p:spPr>
              <a:xfrm>
                <a:off x="5167883" y="4340351"/>
                <a:ext cx="2346960" cy="16001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22" name="object 23">
                <a:extLst>
                  <a:ext uri="{FF2B5EF4-FFF2-40B4-BE49-F238E27FC236}">
                    <a16:creationId xmlns:a16="http://schemas.microsoft.com/office/drawing/2014/main" id="{0D67517E-4FFA-1356-3041-5C67CBDD58AB}"/>
                  </a:ext>
                </a:extLst>
              </p:cNvPr>
              <p:cNvSpPr/>
              <p:nvPr/>
            </p:nvSpPr>
            <p:spPr>
              <a:xfrm>
                <a:off x="4782311" y="4137659"/>
                <a:ext cx="1851660" cy="1141476"/>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23" name="object 24">
                <a:extLst>
                  <a:ext uri="{FF2B5EF4-FFF2-40B4-BE49-F238E27FC236}">
                    <a16:creationId xmlns:a16="http://schemas.microsoft.com/office/drawing/2014/main" id="{2F7B9CEB-73BF-A517-D143-1DCEE43A19A9}"/>
                  </a:ext>
                </a:extLst>
              </p:cNvPr>
              <p:cNvSpPr/>
              <p:nvPr/>
            </p:nvSpPr>
            <p:spPr>
              <a:xfrm>
                <a:off x="4850891" y="4273295"/>
                <a:ext cx="1755648" cy="905256"/>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24" name="object 25">
                <a:extLst>
                  <a:ext uri="{FF2B5EF4-FFF2-40B4-BE49-F238E27FC236}">
                    <a16:creationId xmlns:a16="http://schemas.microsoft.com/office/drawing/2014/main" id="{D8EFDED1-A01B-78FE-F8D3-D93ECA446592}"/>
                  </a:ext>
                </a:extLst>
              </p:cNvPr>
              <p:cNvSpPr/>
              <p:nvPr/>
            </p:nvSpPr>
            <p:spPr>
              <a:xfrm>
                <a:off x="4803647" y="4158995"/>
                <a:ext cx="1772411" cy="1062227"/>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grpSp>
        <p:sp>
          <p:nvSpPr>
            <p:cNvPr id="25" name="object 26">
              <a:extLst>
                <a:ext uri="{FF2B5EF4-FFF2-40B4-BE49-F238E27FC236}">
                  <a16:creationId xmlns:a16="http://schemas.microsoft.com/office/drawing/2014/main" id="{A3E1BC26-5C2A-261A-7C85-68D6A1BFB3DE}"/>
                </a:ext>
              </a:extLst>
            </p:cNvPr>
            <p:cNvSpPr txBox="1"/>
            <p:nvPr/>
          </p:nvSpPr>
          <p:spPr>
            <a:xfrm>
              <a:off x="4977765" y="4320920"/>
              <a:ext cx="1403985" cy="664845"/>
            </a:xfrm>
            <a:prstGeom prst="rect">
              <a:avLst/>
            </a:prstGeom>
          </p:spPr>
          <p:style>
            <a:lnRef idx="0">
              <a:schemeClr val="accent5"/>
            </a:lnRef>
            <a:fillRef idx="3">
              <a:schemeClr val="accent5"/>
            </a:fillRef>
            <a:effectRef idx="3">
              <a:schemeClr val="accent5"/>
            </a:effectRef>
            <a:fontRef idx="minor">
              <a:schemeClr val="lt1"/>
            </a:fontRef>
          </p:style>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6" name="object 27">
              <a:extLst>
                <a:ext uri="{FF2B5EF4-FFF2-40B4-BE49-F238E27FC236}">
                  <a16:creationId xmlns:a16="http://schemas.microsoft.com/office/drawing/2014/main" id="{41AB6116-5268-113B-4C1A-00469D771D9B}"/>
                </a:ext>
              </a:extLst>
            </p:cNvPr>
            <p:cNvGrpSpPr/>
            <p:nvPr/>
          </p:nvGrpSpPr>
          <p:grpSpPr>
            <a:xfrm>
              <a:off x="7139940" y="3073907"/>
              <a:ext cx="1859280" cy="2205355"/>
              <a:chOff x="7139940" y="3073907"/>
              <a:chExt cx="1859280" cy="2205355"/>
            </a:xfrm>
          </p:grpSpPr>
          <p:sp>
            <p:nvSpPr>
              <p:cNvPr id="27" name="object 28">
                <a:extLst>
                  <a:ext uri="{FF2B5EF4-FFF2-40B4-BE49-F238E27FC236}">
                    <a16:creationId xmlns:a16="http://schemas.microsoft.com/office/drawing/2014/main" id="{DA38EC42-1395-1508-970A-BD5E52E7DB21}"/>
                  </a:ext>
                </a:extLst>
              </p:cNvPr>
              <p:cNvSpPr/>
              <p:nvPr/>
            </p:nvSpPr>
            <p:spPr>
              <a:xfrm>
                <a:off x="7418832" y="3073907"/>
                <a:ext cx="239268" cy="1399032"/>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28" name="object 29">
                <a:extLst>
                  <a:ext uri="{FF2B5EF4-FFF2-40B4-BE49-F238E27FC236}">
                    <a16:creationId xmlns:a16="http://schemas.microsoft.com/office/drawing/2014/main" id="{2B21619B-BB8D-A5A0-7CB1-D2632CD4C123}"/>
                  </a:ext>
                </a:extLst>
              </p:cNvPr>
              <p:cNvSpPr/>
              <p:nvPr/>
            </p:nvSpPr>
            <p:spPr>
              <a:xfrm>
                <a:off x="7440168" y="3095243"/>
                <a:ext cx="160020" cy="1319784"/>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29" name="object 30">
                <a:extLst>
                  <a:ext uri="{FF2B5EF4-FFF2-40B4-BE49-F238E27FC236}">
                    <a16:creationId xmlns:a16="http://schemas.microsoft.com/office/drawing/2014/main" id="{C13AE02D-D77D-37DA-BF33-24085A4E95F6}"/>
                  </a:ext>
                </a:extLst>
              </p:cNvPr>
              <p:cNvSpPr/>
              <p:nvPr/>
            </p:nvSpPr>
            <p:spPr>
              <a:xfrm>
                <a:off x="7139940" y="4137659"/>
                <a:ext cx="1851659" cy="1141476"/>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30" name="object 31">
                <a:extLst>
                  <a:ext uri="{FF2B5EF4-FFF2-40B4-BE49-F238E27FC236}">
                    <a16:creationId xmlns:a16="http://schemas.microsoft.com/office/drawing/2014/main" id="{74475A05-7824-FA78-B97A-44B8B1CCABBD}"/>
                  </a:ext>
                </a:extLst>
              </p:cNvPr>
              <p:cNvSpPr/>
              <p:nvPr/>
            </p:nvSpPr>
            <p:spPr>
              <a:xfrm>
                <a:off x="7173468" y="4378451"/>
                <a:ext cx="1825752" cy="694944"/>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31" name="object 32">
                <a:extLst>
                  <a:ext uri="{FF2B5EF4-FFF2-40B4-BE49-F238E27FC236}">
                    <a16:creationId xmlns:a16="http://schemas.microsoft.com/office/drawing/2014/main" id="{3EB6B42F-4360-945A-D1BB-61CF7A0D6BEA}"/>
                  </a:ext>
                </a:extLst>
              </p:cNvPr>
              <p:cNvSpPr/>
              <p:nvPr/>
            </p:nvSpPr>
            <p:spPr>
              <a:xfrm>
                <a:off x="7161276" y="4158995"/>
                <a:ext cx="1772412" cy="1062227"/>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grpSp>
        <p:sp>
          <p:nvSpPr>
            <p:cNvPr id="32" name="object 33">
              <a:extLst>
                <a:ext uri="{FF2B5EF4-FFF2-40B4-BE49-F238E27FC236}">
                  <a16:creationId xmlns:a16="http://schemas.microsoft.com/office/drawing/2014/main" id="{1788CE2A-AB0D-222D-933A-EEA06840B001}"/>
                </a:ext>
              </a:extLst>
            </p:cNvPr>
            <p:cNvSpPr txBox="1"/>
            <p:nvPr/>
          </p:nvSpPr>
          <p:spPr>
            <a:xfrm>
              <a:off x="7300721" y="4425442"/>
              <a:ext cx="1483995" cy="462915"/>
            </a:xfrm>
            <a:prstGeom prst="rect">
              <a:avLst/>
            </a:prstGeom>
          </p:spPr>
          <p:style>
            <a:lnRef idx="0">
              <a:schemeClr val="accent5"/>
            </a:lnRef>
            <a:fillRef idx="3">
              <a:schemeClr val="accent5"/>
            </a:fillRef>
            <a:effectRef idx="3">
              <a:schemeClr val="accent5"/>
            </a:effectRef>
            <a:fontRef idx="minor">
              <a:schemeClr val="lt1"/>
            </a:fontRef>
          </p:style>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dirty="0">
                <a:latin typeface="Carlito"/>
                <a:cs typeface="Carlito"/>
              </a:endParaRPr>
            </a:p>
          </p:txBody>
        </p:sp>
        <p:grpSp>
          <p:nvGrpSpPr>
            <p:cNvPr id="33" name="object 34">
              <a:extLst>
                <a:ext uri="{FF2B5EF4-FFF2-40B4-BE49-F238E27FC236}">
                  <a16:creationId xmlns:a16="http://schemas.microsoft.com/office/drawing/2014/main" id="{F15BFC7F-8043-B621-4EBE-7BEB1B0D7C09}"/>
                </a:ext>
              </a:extLst>
            </p:cNvPr>
            <p:cNvGrpSpPr/>
            <p:nvPr/>
          </p:nvGrpSpPr>
          <p:grpSpPr>
            <a:xfrm>
              <a:off x="7139940" y="1744979"/>
              <a:ext cx="1868805" cy="2205355"/>
              <a:chOff x="7139940" y="1744979"/>
              <a:chExt cx="1868805" cy="2205355"/>
            </a:xfrm>
          </p:grpSpPr>
          <p:sp>
            <p:nvSpPr>
              <p:cNvPr id="34" name="object 35">
                <a:extLst>
                  <a:ext uri="{FF2B5EF4-FFF2-40B4-BE49-F238E27FC236}">
                    <a16:creationId xmlns:a16="http://schemas.microsoft.com/office/drawing/2014/main" id="{B7703839-44C8-8C9A-F91B-80B4E5BF1785}"/>
                  </a:ext>
                </a:extLst>
              </p:cNvPr>
              <p:cNvSpPr/>
              <p:nvPr/>
            </p:nvSpPr>
            <p:spPr>
              <a:xfrm>
                <a:off x="7418832" y="1744979"/>
                <a:ext cx="239268" cy="1399032"/>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35" name="object 36">
                <a:extLst>
                  <a:ext uri="{FF2B5EF4-FFF2-40B4-BE49-F238E27FC236}">
                    <a16:creationId xmlns:a16="http://schemas.microsoft.com/office/drawing/2014/main" id="{AC3535E4-CD53-C150-6429-CA173E5F6A06}"/>
                  </a:ext>
                </a:extLst>
              </p:cNvPr>
              <p:cNvSpPr/>
              <p:nvPr/>
            </p:nvSpPr>
            <p:spPr>
              <a:xfrm>
                <a:off x="7440168" y="1766315"/>
                <a:ext cx="160020" cy="1319784"/>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36" name="object 37">
                <a:extLst>
                  <a:ext uri="{FF2B5EF4-FFF2-40B4-BE49-F238E27FC236}">
                    <a16:creationId xmlns:a16="http://schemas.microsoft.com/office/drawing/2014/main" id="{BB3DD930-77C6-3F42-E7B7-460152632499}"/>
                  </a:ext>
                </a:extLst>
              </p:cNvPr>
              <p:cNvSpPr/>
              <p:nvPr/>
            </p:nvSpPr>
            <p:spPr>
              <a:xfrm>
                <a:off x="7139940" y="2807207"/>
                <a:ext cx="1851659" cy="114300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37" name="object 38">
                <a:extLst>
                  <a:ext uri="{FF2B5EF4-FFF2-40B4-BE49-F238E27FC236}">
                    <a16:creationId xmlns:a16="http://schemas.microsoft.com/office/drawing/2014/main" id="{3FB87313-F914-8525-0943-3221D90EB3A0}"/>
                  </a:ext>
                </a:extLst>
              </p:cNvPr>
              <p:cNvSpPr/>
              <p:nvPr/>
            </p:nvSpPr>
            <p:spPr>
              <a:xfrm>
                <a:off x="7164324" y="3047999"/>
                <a:ext cx="1844039" cy="69646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38" name="object 39">
                <a:extLst>
                  <a:ext uri="{FF2B5EF4-FFF2-40B4-BE49-F238E27FC236}">
                    <a16:creationId xmlns:a16="http://schemas.microsoft.com/office/drawing/2014/main" id="{262B4AC1-D34D-F1D3-2654-32F06C9F7C52}"/>
                  </a:ext>
                </a:extLst>
              </p:cNvPr>
              <p:cNvSpPr/>
              <p:nvPr/>
            </p:nvSpPr>
            <p:spPr>
              <a:xfrm>
                <a:off x="7161276" y="2828543"/>
                <a:ext cx="1772412" cy="1063752"/>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grpSp>
        <p:sp>
          <p:nvSpPr>
            <p:cNvPr id="39" name="object 40">
              <a:extLst>
                <a:ext uri="{FF2B5EF4-FFF2-40B4-BE49-F238E27FC236}">
                  <a16:creationId xmlns:a16="http://schemas.microsoft.com/office/drawing/2014/main" id="{DC069341-59D3-3607-CDC2-70AA17304582}"/>
                </a:ext>
              </a:extLst>
            </p:cNvPr>
            <p:cNvSpPr txBox="1"/>
            <p:nvPr/>
          </p:nvSpPr>
          <p:spPr>
            <a:xfrm>
              <a:off x="7291578" y="3096005"/>
              <a:ext cx="1492885" cy="462915"/>
            </a:xfrm>
            <a:prstGeom prst="rect">
              <a:avLst/>
            </a:prstGeom>
          </p:spPr>
          <p:style>
            <a:lnRef idx="0">
              <a:schemeClr val="accent5"/>
            </a:lnRef>
            <a:fillRef idx="3">
              <a:schemeClr val="accent5"/>
            </a:fillRef>
            <a:effectRef idx="3">
              <a:schemeClr val="accent5"/>
            </a:effectRef>
            <a:fontRef idx="minor">
              <a:schemeClr val="lt1"/>
            </a:fontRef>
          </p:style>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dirty="0">
                <a:latin typeface="Carlito"/>
                <a:cs typeface="Carlito"/>
              </a:endParaRPr>
            </a:p>
          </p:txBody>
        </p:sp>
        <p:grpSp>
          <p:nvGrpSpPr>
            <p:cNvPr id="40" name="object 41">
              <a:extLst>
                <a:ext uri="{FF2B5EF4-FFF2-40B4-BE49-F238E27FC236}">
                  <a16:creationId xmlns:a16="http://schemas.microsoft.com/office/drawing/2014/main" id="{B3D01F21-C134-2904-1DC8-CE0EAF6FE5B3}"/>
                </a:ext>
              </a:extLst>
            </p:cNvPr>
            <p:cNvGrpSpPr/>
            <p:nvPr/>
          </p:nvGrpSpPr>
          <p:grpSpPr>
            <a:xfrm>
              <a:off x="7139940" y="1478280"/>
              <a:ext cx="2790825" cy="1143000"/>
              <a:chOff x="7139940" y="1478280"/>
              <a:chExt cx="2790825" cy="1143000"/>
            </a:xfrm>
          </p:grpSpPr>
          <p:sp>
            <p:nvSpPr>
              <p:cNvPr id="41" name="object 42">
                <a:extLst>
                  <a:ext uri="{FF2B5EF4-FFF2-40B4-BE49-F238E27FC236}">
                    <a16:creationId xmlns:a16="http://schemas.microsoft.com/office/drawing/2014/main" id="{F73A6EE9-5DB5-17C3-0ADB-D9CFAA782D2D}"/>
                  </a:ext>
                </a:extLst>
              </p:cNvPr>
              <p:cNvSpPr/>
              <p:nvPr/>
            </p:nvSpPr>
            <p:spPr>
              <a:xfrm>
                <a:off x="7504176" y="1661160"/>
                <a:ext cx="2426207" cy="237744"/>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42" name="object 43">
                <a:extLst>
                  <a:ext uri="{FF2B5EF4-FFF2-40B4-BE49-F238E27FC236}">
                    <a16:creationId xmlns:a16="http://schemas.microsoft.com/office/drawing/2014/main" id="{83936EE4-F35A-C376-474E-0FD149AF2E84}"/>
                  </a:ext>
                </a:extLst>
              </p:cNvPr>
              <p:cNvSpPr/>
              <p:nvPr/>
            </p:nvSpPr>
            <p:spPr>
              <a:xfrm>
                <a:off x="7525512" y="1682496"/>
                <a:ext cx="2346959" cy="158496"/>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43" name="object 44">
                <a:extLst>
                  <a:ext uri="{FF2B5EF4-FFF2-40B4-BE49-F238E27FC236}">
                    <a16:creationId xmlns:a16="http://schemas.microsoft.com/office/drawing/2014/main" id="{E948B00A-8628-6E9C-07C5-14168F974F35}"/>
                  </a:ext>
                </a:extLst>
              </p:cNvPr>
              <p:cNvSpPr/>
              <p:nvPr/>
            </p:nvSpPr>
            <p:spPr>
              <a:xfrm>
                <a:off x="7139940" y="1478280"/>
                <a:ext cx="1851659" cy="114300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44" name="object 45">
                <a:extLst>
                  <a:ext uri="{FF2B5EF4-FFF2-40B4-BE49-F238E27FC236}">
                    <a16:creationId xmlns:a16="http://schemas.microsoft.com/office/drawing/2014/main" id="{0188825F-242E-C5D2-0053-D019ED502AEE}"/>
                  </a:ext>
                </a:extLst>
              </p:cNvPr>
              <p:cNvSpPr/>
              <p:nvPr/>
            </p:nvSpPr>
            <p:spPr>
              <a:xfrm>
                <a:off x="7226808" y="1615440"/>
                <a:ext cx="1717548" cy="903731"/>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45" name="object 46">
                <a:extLst>
                  <a:ext uri="{FF2B5EF4-FFF2-40B4-BE49-F238E27FC236}">
                    <a16:creationId xmlns:a16="http://schemas.microsoft.com/office/drawing/2014/main" id="{957AE5F3-EA6A-34EE-4366-7FD4E732B7BF}"/>
                  </a:ext>
                </a:extLst>
              </p:cNvPr>
              <p:cNvSpPr/>
              <p:nvPr/>
            </p:nvSpPr>
            <p:spPr>
              <a:xfrm>
                <a:off x="7161276" y="1499616"/>
                <a:ext cx="1772412" cy="1063752"/>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grpSp>
        <p:sp>
          <p:nvSpPr>
            <p:cNvPr id="46" name="object 47">
              <a:extLst>
                <a:ext uri="{FF2B5EF4-FFF2-40B4-BE49-F238E27FC236}">
                  <a16:creationId xmlns:a16="http://schemas.microsoft.com/office/drawing/2014/main" id="{CE4E5E0D-71C0-A25E-B6B5-1A4E429956E9}"/>
                </a:ext>
              </a:extLst>
            </p:cNvPr>
            <p:cNvSpPr txBox="1">
              <a:spLocks/>
            </p:cNvSpPr>
            <p:nvPr/>
          </p:nvSpPr>
          <p:spPr>
            <a:xfrm>
              <a:off x="7354061" y="1660905"/>
              <a:ext cx="1373505" cy="673100"/>
            </a:xfrm>
            <a:prstGeom prst="rect">
              <a:avLst/>
            </a:prstGeom>
          </p:spPr>
          <p:style>
            <a:lnRef idx="0">
              <a:schemeClr val="accent5"/>
            </a:lnRef>
            <a:fillRef idx="3">
              <a:schemeClr val="accent5"/>
            </a:fillRef>
            <a:effectRef idx="3">
              <a:schemeClr val="accent5"/>
            </a:effectRef>
            <a:fontRef idx="minor">
              <a:schemeClr val="lt1"/>
            </a:fontRef>
          </p:style>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launches</a:t>
              </a:r>
              <a:endParaRPr lang="en-US" sz="1500">
                <a:latin typeface="Carlito"/>
                <a:cs typeface="Carlito"/>
              </a:endParaRPr>
            </a:p>
          </p:txBody>
        </p:sp>
        <p:grpSp>
          <p:nvGrpSpPr>
            <p:cNvPr id="47" name="object 48">
              <a:extLst>
                <a:ext uri="{FF2B5EF4-FFF2-40B4-BE49-F238E27FC236}">
                  <a16:creationId xmlns:a16="http://schemas.microsoft.com/office/drawing/2014/main" id="{29556244-B069-8F20-A676-2D233D57DE1C}"/>
                </a:ext>
              </a:extLst>
            </p:cNvPr>
            <p:cNvGrpSpPr/>
            <p:nvPr/>
          </p:nvGrpSpPr>
          <p:grpSpPr>
            <a:xfrm>
              <a:off x="9496043" y="1478280"/>
              <a:ext cx="1894839" cy="1143000"/>
              <a:chOff x="9496043" y="1478280"/>
              <a:chExt cx="1894839" cy="1143000"/>
            </a:xfrm>
          </p:grpSpPr>
          <p:sp>
            <p:nvSpPr>
              <p:cNvPr id="48" name="object 49">
                <a:extLst>
                  <a:ext uri="{FF2B5EF4-FFF2-40B4-BE49-F238E27FC236}">
                    <a16:creationId xmlns:a16="http://schemas.microsoft.com/office/drawing/2014/main" id="{03502AB0-A8AF-2FFC-5F4C-B277F561BF33}"/>
                  </a:ext>
                </a:extLst>
              </p:cNvPr>
              <p:cNvSpPr/>
              <p:nvPr/>
            </p:nvSpPr>
            <p:spPr>
              <a:xfrm>
                <a:off x="9496043" y="1478280"/>
                <a:ext cx="1851659" cy="114300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49" name="object 50">
                <a:extLst>
                  <a:ext uri="{FF2B5EF4-FFF2-40B4-BE49-F238E27FC236}">
                    <a16:creationId xmlns:a16="http://schemas.microsoft.com/office/drawing/2014/main" id="{38986CB3-61C0-E80B-C8F4-724815D70D14}"/>
                  </a:ext>
                </a:extLst>
              </p:cNvPr>
              <p:cNvSpPr/>
              <p:nvPr/>
            </p:nvSpPr>
            <p:spPr>
              <a:xfrm>
                <a:off x="9497567" y="1615440"/>
                <a:ext cx="1892807" cy="903731"/>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sp>
            <p:nvSpPr>
              <p:cNvPr id="50" name="object 51">
                <a:extLst>
                  <a:ext uri="{FF2B5EF4-FFF2-40B4-BE49-F238E27FC236}">
                    <a16:creationId xmlns:a16="http://schemas.microsoft.com/office/drawing/2014/main" id="{194BC7CE-66B7-29D7-09E7-6E69458F4ABE}"/>
                  </a:ext>
                </a:extLst>
              </p:cNvPr>
              <p:cNvSpPr/>
              <p:nvPr/>
            </p:nvSpPr>
            <p:spPr>
              <a:xfrm>
                <a:off x="9517379" y="1499616"/>
                <a:ext cx="1772412" cy="1063752"/>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lstStyle/>
              <a:p>
                <a:endParaRPr/>
              </a:p>
            </p:txBody>
          </p:sp>
        </p:grpSp>
        <p:sp>
          <p:nvSpPr>
            <p:cNvPr id="51" name="object 52">
              <a:extLst>
                <a:ext uri="{FF2B5EF4-FFF2-40B4-BE49-F238E27FC236}">
                  <a16:creationId xmlns:a16="http://schemas.microsoft.com/office/drawing/2014/main" id="{70819A81-CCE4-6BD0-8182-71356EF0B777}"/>
                </a:ext>
              </a:extLst>
            </p:cNvPr>
            <p:cNvSpPr txBox="1"/>
            <p:nvPr/>
          </p:nvSpPr>
          <p:spPr>
            <a:xfrm>
              <a:off x="9640316" y="1660905"/>
              <a:ext cx="1539240" cy="670560"/>
            </a:xfrm>
            <a:prstGeom prst="rect">
              <a:avLst/>
            </a:prstGeom>
          </p:spPr>
          <p:style>
            <a:lnRef idx="0">
              <a:schemeClr val="accent5"/>
            </a:lnRef>
            <a:fillRef idx="3">
              <a:schemeClr val="accent5"/>
            </a:fillRef>
            <a:effectRef idx="3">
              <a:schemeClr val="accent5"/>
            </a:effectRef>
            <a:fontRef idx="minor">
              <a:schemeClr val="lt1"/>
            </a:fontRef>
          </p:style>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grpSp>
      <p:pic>
        <p:nvPicPr>
          <p:cNvPr id="53" name="Picture 52">
            <a:extLst>
              <a:ext uri="{FF2B5EF4-FFF2-40B4-BE49-F238E27FC236}">
                <a16:creationId xmlns:a16="http://schemas.microsoft.com/office/drawing/2014/main" id="{3B820937-FF65-7763-9D59-C6566E322B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
        <p:nvSpPr>
          <p:cNvPr id="54" name="TextBox 53">
            <a:extLst>
              <a:ext uri="{FF2B5EF4-FFF2-40B4-BE49-F238E27FC236}">
                <a16:creationId xmlns:a16="http://schemas.microsoft.com/office/drawing/2014/main" id="{2D437BE9-6F40-B77B-7AFE-66780BE3E4F7}"/>
              </a:ext>
            </a:extLst>
          </p:cNvPr>
          <p:cNvSpPr txBox="1"/>
          <p:nvPr/>
        </p:nvSpPr>
        <p:spPr>
          <a:xfrm>
            <a:off x="964565" y="3504943"/>
            <a:ext cx="3040517" cy="2862322"/>
          </a:xfrm>
          <a:prstGeom prst="rect">
            <a:avLst/>
          </a:prstGeom>
          <a:noFill/>
        </p:spPr>
        <p:txBody>
          <a:bodyPr wrap="square" rtlCol="0">
            <a:spAutoFit/>
          </a:bodyPr>
          <a:lstStyle/>
          <a:p>
            <a:r>
              <a:rPr lang="en-IN" sz="2000" u="sng" spc="-10" dirty="0">
                <a:solidFill>
                  <a:schemeClr val="bg1"/>
                </a:solidFill>
                <a:uFill>
                  <a:solidFill>
                    <a:srgbClr val="2996E1"/>
                  </a:solidFill>
                </a:uFill>
                <a:latin typeface="Carlito"/>
                <a:cs typeface="Carlito"/>
                <a:hlinkClick r:id="rId5"/>
              </a:rPr>
              <a:t>https://github.com/navassherif98/IBM_Data_Science_Professional_Certification/blob/master/10.Applied_Data_Science_Capstone/Week%201%20Introduction/Data%20Collection%20Api%20.ipynb</a:t>
            </a:r>
            <a:endParaRPr lang="en-IN" sz="2000" dirty="0">
              <a:solidFill>
                <a:schemeClr val="bg1"/>
              </a:solidFill>
              <a:latin typeface="Carlito"/>
              <a:cs typeface="Carlito"/>
            </a:endParaRPr>
          </a:p>
          <a:p>
            <a:endParaRPr lang="en-ID" sz="2000"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5065712"/>
          </a:xfrm>
          <a:prstGeom prst="rect">
            <a:avLst/>
          </a:prstGeom>
        </p:spPr>
        <p:txBody>
          <a:bodyPr lIns="91440" tIns="45720" rIns="91440" bIns="45720" anchor="t">
            <a:noAutofit/>
          </a:bodyPr>
          <a:lstStyle/>
          <a:p>
            <a:pPr>
              <a:lnSpc>
                <a:spcPct val="100000"/>
              </a:lnSpc>
              <a:spcBef>
                <a:spcPts val="1400"/>
              </a:spcBef>
            </a:pPr>
            <a:r>
              <a:rPr lang="en-GB" sz="2400" dirty="0"/>
              <a:t>Web scraping to collect Falcon 9 historical launch records from a Wikipedia page titled List of Falcon 9 and Falcon Heavy launches.</a:t>
            </a:r>
          </a:p>
          <a:p>
            <a:pPr>
              <a:lnSpc>
                <a:spcPct val="100000"/>
              </a:lnSpc>
              <a:spcBef>
                <a:spcPts val="1400"/>
              </a:spcBef>
            </a:pPr>
            <a:r>
              <a:rPr lang="en-GB" sz="2400" dirty="0">
                <a:latin typeface="Abadi" panose="020B0604020104020204" pitchFamily="34" charset="0"/>
              </a:rPr>
              <a:t>GitHub url:</a:t>
            </a:r>
          </a:p>
          <a:p>
            <a:pPr marL="0" marR="5080" indent="0">
              <a:lnSpc>
                <a:spcPct val="90000"/>
              </a:lnSpc>
              <a:spcBef>
                <a:spcPts val="280"/>
              </a:spcBef>
              <a:buNone/>
            </a:pPr>
            <a:r>
              <a:rPr lang="en-IN" sz="2000" u="sng" spc="-10" dirty="0">
                <a:solidFill>
                  <a:srgbClr val="2996E1"/>
                </a:solidFill>
                <a:uFill>
                  <a:solidFill>
                    <a:srgbClr val="2996E1"/>
                  </a:solidFill>
                </a:uFill>
                <a:latin typeface="Carlito"/>
                <a:cs typeface="Carlito"/>
                <a:hlinkClick r:id="rId3"/>
              </a:rPr>
              <a:t>https://github.com/navassherif98/IBM_Data_Science_Professional_Certification/blob/master/10.Applied_Data_Science_Capstone/Week%201%20Introduction/Data%20Collection%20with%20Web%20Scraping.ipynb</a:t>
            </a:r>
            <a:endParaRPr lang="en-IN" sz="2000" dirty="0">
              <a:latin typeface="Carlito"/>
              <a:cs typeface="Carlito"/>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pSp>
        <p:nvGrpSpPr>
          <p:cNvPr id="87" name="Group 86">
            <a:extLst>
              <a:ext uri="{FF2B5EF4-FFF2-40B4-BE49-F238E27FC236}">
                <a16:creationId xmlns:a16="http://schemas.microsoft.com/office/drawing/2014/main" id="{35FB11A5-3FBB-E9CB-CFAB-EE8632654529}"/>
              </a:ext>
            </a:extLst>
          </p:cNvPr>
          <p:cNvGrpSpPr/>
          <p:nvPr/>
        </p:nvGrpSpPr>
        <p:grpSpPr>
          <a:xfrm>
            <a:off x="5223101" y="1491021"/>
            <a:ext cx="6062509" cy="4534552"/>
            <a:chOff x="5111496" y="713231"/>
            <a:chExt cx="5907532" cy="5332858"/>
          </a:xfrm>
        </p:grpSpPr>
        <p:grpSp>
          <p:nvGrpSpPr>
            <p:cNvPr id="47" name="object 6">
              <a:extLst>
                <a:ext uri="{FF2B5EF4-FFF2-40B4-BE49-F238E27FC236}">
                  <a16:creationId xmlns:a16="http://schemas.microsoft.com/office/drawing/2014/main" id="{79ECE13B-4E2D-67E1-6FC4-741BCC046E42}"/>
                </a:ext>
              </a:extLst>
            </p:cNvPr>
            <p:cNvGrpSpPr/>
            <p:nvPr/>
          </p:nvGrpSpPr>
          <p:grpSpPr>
            <a:xfrm>
              <a:off x="5111496" y="713231"/>
              <a:ext cx="2621280" cy="2318385"/>
              <a:chOff x="5111496" y="713231"/>
              <a:chExt cx="2621280" cy="2318385"/>
            </a:xfrm>
          </p:grpSpPr>
          <p:sp>
            <p:nvSpPr>
              <p:cNvPr id="48" name="object 7">
                <a:extLst>
                  <a:ext uri="{FF2B5EF4-FFF2-40B4-BE49-F238E27FC236}">
                    <a16:creationId xmlns:a16="http://schemas.microsoft.com/office/drawing/2014/main" id="{E9631858-ECDD-109D-DA66-57F09119F8DD}"/>
                  </a:ext>
                </a:extLst>
              </p:cNvPr>
              <p:cNvSpPr/>
              <p:nvPr/>
            </p:nvSpPr>
            <p:spPr>
              <a:xfrm>
                <a:off x="5506212" y="1098804"/>
                <a:ext cx="304800" cy="1932432"/>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49" name="object 8">
                <a:extLst>
                  <a:ext uri="{FF2B5EF4-FFF2-40B4-BE49-F238E27FC236}">
                    <a16:creationId xmlns:a16="http://schemas.microsoft.com/office/drawing/2014/main" id="{A87F5F5D-1EF0-4478-46A0-869EBD14ECA7}"/>
                  </a:ext>
                </a:extLst>
              </p:cNvPr>
              <p:cNvSpPr/>
              <p:nvPr/>
            </p:nvSpPr>
            <p:spPr>
              <a:xfrm>
                <a:off x="5527548" y="1110995"/>
                <a:ext cx="225551" cy="1862327"/>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50" name="object 9">
                <a:extLst>
                  <a:ext uri="{FF2B5EF4-FFF2-40B4-BE49-F238E27FC236}">
                    <a16:creationId xmlns:a16="http://schemas.microsoft.com/office/drawing/2014/main" id="{30605B1E-2849-2BAA-B8CF-25D7ED08DA59}"/>
                  </a:ext>
                </a:extLst>
              </p:cNvPr>
              <p:cNvSpPr/>
              <p:nvPr/>
            </p:nvSpPr>
            <p:spPr>
              <a:xfrm>
                <a:off x="5111496" y="713231"/>
                <a:ext cx="2580131" cy="1580388"/>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51" name="object 10">
                <a:extLst>
                  <a:ext uri="{FF2B5EF4-FFF2-40B4-BE49-F238E27FC236}">
                    <a16:creationId xmlns:a16="http://schemas.microsoft.com/office/drawing/2014/main" id="{DE8A8C3D-C23C-5873-B975-0F73D47FA3D9}"/>
                  </a:ext>
                </a:extLst>
              </p:cNvPr>
              <p:cNvSpPr/>
              <p:nvPr/>
            </p:nvSpPr>
            <p:spPr>
              <a:xfrm>
                <a:off x="5134356" y="1037843"/>
                <a:ext cx="2598420" cy="981455"/>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52" name="object 11">
                <a:extLst>
                  <a:ext uri="{FF2B5EF4-FFF2-40B4-BE49-F238E27FC236}">
                    <a16:creationId xmlns:a16="http://schemas.microsoft.com/office/drawing/2014/main" id="{FC369B38-48D6-68D4-23EF-82BE5A15065C}"/>
                  </a:ext>
                </a:extLst>
              </p:cNvPr>
              <p:cNvSpPr/>
              <p:nvPr/>
            </p:nvSpPr>
            <p:spPr>
              <a:xfrm>
                <a:off x="5132832" y="734567"/>
                <a:ext cx="2500884" cy="1501139"/>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grpSp>
        <p:sp>
          <p:nvSpPr>
            <p:cNvPr id="53" name="object 12">
              <a:extLst>
                <a:ext uri="{FF2B5EF4-FFF2-40B4-BE49-F238E27FC236}">
                  <a16:creationId xmlns:a16="http://schemas.microsoft.com/office/drawing/2014/main" id="{A334A992-B6A6-BCC3-F500-E8B88D54A39C}"/>
                </a:ext>
              </a:extLst>
            </p:cNvPr>
            <p:cNvSpPr txBox="1"/>
            <p:nvPr/>
          </p:nvSpPr>
          <p:spPr>
            <a:xfrm>
              <a:off x="5314569" y="1104137"/>
              <a:ext cx="2121535" cy="665480"/>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54" name="object 13">
              <a:extLst>
                <a:ext uri="{FF2B5EF4-FFF2-40B4-BE49-F238E27FC236}">
                  <a16:creationId xmlns:a16="http://schemas.microsoft.com/office/drawing/2014/main" id="{A7214B17-4366-2471-9ADE-B2A0E5200EBA}"/>
                </a:ext>
              </a:extLst>
            </p:cNvPr>
            <p:cNvGrpSpPr/>
            <p:nvPr/>
          </p:nvGrpSpPr>
          <p:grpSpPr>
            <a:xfrm>
              <a:off x="5111496" y="2589276"/>
              <a:ext cx="2580640" cy="2318385"/>
              <a:chOff x="5111496" y="2589276"/>
              <a:chExt cx="2580640" cy="2318385"/>
            </a:xfrm>
          </p:grpSpPr>
          <p:sp>
            <p:nvSpPr>
              <p:cNvPr id="55" name="object 14">
                <a:extLst>
                  <a:ext uri="{FF2B5EF4-FFF2-40B4-BE49-F238E27FC236}">
                    <a16:creationId xmlns:a16="http://schemas.microsoft.com/office/drawing/2014/main" id="{D4F31B33-B4E9-EDE2-F6F0-6BE1755ABEAF}"/>
                  </a:ext>
                </a:extLst>
              </p:cNvPr>
              <p:cNvSpPr/>
              <p:nvPr/>
            </p:nvSpPr>
            <p:spPr>
              <a:xfrm>
                <a:off x="5506212" y="2965704"/>
                <a:ext cx="304800" cy="1941576"/>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56" name="object 15">
                <a:extLst>
                  <a:ext uri="{FF2B5EF4-FFF2-40B4-BE49-F238E27FC236}">
                    <a16:creationId xmlns:a16="http://schemas.microsoft.com/office/drawing/2014/main" id="{D6124B31-0BDD-7613-98A5-A5D21A01B390}"/>
                  </a:ext>
                </a:extLst>
              </p:cNvPr>
              <p:cNvSpPr/>
              <p:nvPr/>
            </p:nvSpPr>
            <p:spPr>
              <a:xfrm>
                <a:off x="5527548" y="2987040"/>
                <a:ext cx="225551" cy="1862327"/>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57" name="object 16">
                <a:extLst>
                  <a:ext uri="{FF2B5EF4-FFF2-40B4-BE49-F238E27FC236}">
                    <a16:creationId xmlns:a16="http://schemas.microsoft.com/office/drawing/2014/main" id="{D7C0A570-B718-A2E0-5BF8-6CDB740CF6B2}"/>
                  </a:ext>
                </a:extLst>
              </p:cNvPr>
              <p:cNvSpPr/>
              <p:nvPr/>
            </p:nvSpPr>
            <p:spPr>
              <a:xfrm>
                <a:off x="5111496" y="2589276"/>
                <a:ext cx="2580131" cy="1580388"/>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58" name="object 17">
                <a:extLst>
                  <a:ext uri="{FF2B5EF4-FFF2-40B4-BE49-F238E27FC236}">
                    <a16:creationId xmlns:a16="http://schemas.microsoft.com/office/drawing/2014/main" id="{4DB846A9-D523-4CF2-7D71-FC93B7582E39}"/>
                  </a:ext>
                </a:extLst>
              </p:cNvPr>
              <p:cNvSpPr/>
              <p:nvPr/>
            </p:nvSpPr>
            <p:spPr>
              <a:xfrm>
                <a:off x="5334000" y="2913888"/>
                <a:ext cx="2135124" cy="981456"/>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59" name="object 18">
                <a:extLst>
                  <a:ext uri="{FF2B5EF4-FFF2-40B4-BE49-F238E27FC236}">
                    <a16:creationId xmlns:a16="http://schemas.microsoft.com/office/drawing/2014/main" id="{E60981A1-D2F6-6B04-7378-3AFB3841467D}"/>
                  </a:ext>
                </a:extLst>
              </p:cNvPr>
              <p:cNvSpPr/>
              <p:nvPr/>
            </p:nvSpPr>
            <p:spPr>
              <a:xfrm>
                <a:off x="5132832" y="2610612"/>
                <a:ext cx="2500884" cy="1501139"/>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grpSp>
        <p:sp>
          <p:nvSpPr>
            <p:cNvPr id="60" name="object 19">
              <a:extLst>
                <a:ext uri="{FF2B5EF4-FFF2-40B4-BE49-F238E27FC236}">
                  <a16:creationId xmlns:a16="http://schemas.microsoft.com/office/drawing/2014/main" id="{2A144260-43CB-6317-1FDB-B58292BFA18B}"/>
                </a:ext>
              </a:extLst>
            </p:cNvPr>
            <p:cNvSpPr txBox="1"/>
            <p:nvPr/>
          </p:nvSpPr>
          <p:spPr>
            <a:xfrm>
              <a:off x="5514594" y="2980689"/>
              <a:ext cx="1709420" cy="665480"/>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61" name="object 20">
              <a:extLst>
                <a:ext uri="{FF2B5EF4-FFF2-40B4-BE49-F238E27FC236}">
                  <a16:creationId xmlns:a16="http://schemas.microsoft.com/office/drawing/2014/main" id="{AC0691A6-3A0C-48F0-9AFF-E432808628A6}"/>
                </a:ext>
              </a:extLst>
            </p:cNvPr>
            <p:cNvGrpSpPr/>
            <p:nvPr/>
          </p:nvGrpSpPr>
          <p:grpSpPr>
            <a:xfrm>
              <a:off x="5111496" y="4465320"/>
              <a:ext cx="3906520" cy="1580515"/>
              <a:chOff x="5111496" y="4465320"/>
              <a:chExt cx="3906520" cy="1580515"/>
            </a:xfrm>
          </p:grpSpPr>
          <p:sp>
            <p:nvSpPr>
              <p:cNvPr id="62" name="object 21">
                <a:extLst>
                  <a:ext uri="{FF2B5EF4-FFF2-40B4-BE49-F238E27FC236}">
                    <a16:creationId xmlns:a16="http://schemas.microsoft.com/office/drawing/2014/main" id="{33FB91A8-E65D-363D-810C-46866CB792F1}"/>
                  </a:ext>
                </a:extLst>
              </p:cNvPr>
              <p:cNvSpPr/>
              <p:nvPr/>
            </p:nvSpPr>
            <p:spPr>
              <a:xfrm>
                <a:off x="5625084" y="4721352"/>
                <a:ext cx="3392423" cy="304800"/>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63" name="object 22">
                <a:extLst>
                  <a:ext uri="{FF2B5EF4-FFF2-40B4-BE49-F238E27FC236}">
                    <a16:creationId xmlns:a16="http://schemas.microsoft.com/office/drawing/2014/main" id="{D4033FE6-9D40-1F59-86B4-EDC6D676B7C8}"/>
                  </a:ext>
                </a:extLst>
              </p:cNvPr>
              <p:cNvSpPr/>
              <p:nvPr/>
            </p:nvSpPr>
            <p:spPr>
              <a:xfrm>
                <a:off x="5646420" y="4742688"/>
                <a:ext cx="3313176" cy="225551"/>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64" name="object 23">
                <a:extLst>
                  <a:ext uri="{FF2B5EF4-FFF2-40B4-BE49-F238E27FC236}">
                    <a16:creationId xmlns:a16="http://schemas.microsoft.com/office/drawing/2014/main" id="{77606D14-7ACB-9A34-F183-DF5E1019235B}"/>
                  </a:ext>
                </a:extLst>
              </p:cNvPr>
              <p:cNvSpPr/>
              <p:nvPr/>
            </p:nvSpPr>
            <p:spPr>
              <a:xfrm>
                <a:off x="5111496" y="4465320"/>
                <a:ext cx="2580131" cy="1580388"/>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65" name="object 24">
                <a:extLst>
                  <a:ext uri="{FF2B5EF4-FFF2-40B4-BE49-F238E27FC236}">
                    <a16:creationId xmlns:a16="http://schemas.microsoft.com/office/drawing/2014/main" id="{6E0A1A96-EEEF-5C64-0148-9AD9C08A1140}"/>
                  </a:ext>
                </a:extLst>
              </p:cNvPr>
              <p:cNvSpPr/>
              <p:nvPr/>
            </p:nvSpPr>
            <p:spPr>
              <a:xfrm>
                <a:off x="5289804" y="4789932"/>
                <a:ext cx="2287524" cy="981456"/>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66" name="object 25">
                <a:extLst>
                  <a:ext uri="{FF2B5EF4-FFF2-40B4-BE49-F238E27FC236}">
                    <a16:creationId xmlns:a16="http://schemas.microsoft.com/office/drawing/2014/main" id="{BFDA52EF-F378-5ED4-4007-E64D5751E69A}"/>
                  </a:ext>
                </a:extLst>
              </p:cNvPr>
              <p:cNvSpPr/>
              <p:nvPr/>
            </p:nvSpPr>
            <p:spPr>
              <a:xfrm>
                <a:off x="5132832" y="4486656"/>
                <a:ext cx="2500884" cy="1501140"/>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grpSp>
        <p:sp>
          <p:nvSpPr>
            <p:cNvPr id="67" name="object 26">
              <a:extLst>
                <a:ext uri="{FF2B5EF4-FFF2-40B4-BE49-F238E27FC236}">
                  <a16:creationId xmlns:a16="http://schemas.microsoft.com/office/drawing/2014/main" id="{1EA62C45-6AA1-C44A-914B-777E77B2B0BB}"/>
                </a:ext>
              </a:extLst>
            </p:cNvPr>
            <p:cNvSpPr txBox="1"/>
            <p:nvPr/>
          </p:nvSpPr>
          <p:spPr>
            <a:xfrm>
              <a:off x="5470016" y="4854321"/>
              <a:ext cx="1802130" cy="668655"/>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68" name="object 27">
              <a:extLst>
                <a:ext uri="{FF2B5EF4-FFF2-40B4-BE49-F238E27FC236}">
                  <a16:creationId xmlns:a16="http://schemas.microsoft.com/office/drawing/2014/main" id="{D65430BB-62FF-3D2E-2359-5F2A39BD0D38}"/>
                </a:ext>
              </a:extLst>
            </p:cNvPr>
            <p:cNvGrpSpPr/>
            <p:nvPr/>
          </p:nvGrpSpPr>
          <p:grpSpPr>
            <a:xfrm>
              <a:off x="8438388" y="2965704"/>
              <a:ext cx="2580640" cy="3080385"/>
              <a:chOff x="8438388" y="2965704"/>
              <a:chExt cx="2580640" cy="3080385"/>
            </a:xfrm>
          </p:grpSpPr>
          <p:sp>
            <p:nvSpPr>
              <p:cNvPr id="69" name="object 28">
                <a:extLst>
                  <a:ext uri="{FF2B5EF4-FFF2-40B4-BE49-F238E27FC236}">
                    <a16:creationId xmlns:a16="http://schemas.microsoft.com/office/drawing/2014/main" id="{073B08DD-C39C-CCC5-3014-B845D9D31409}"/>
                  </a:ext>
                </a:extLst>
              </p:cNvPr>
              <p:cNvSpPr/>
              <p:nvPr/>
            </p:nvSpPr>
            <p:spPr>
              <a:xfrm>
                <a:off x="8833104" y="2965704"/>
                <a:ext cx="304800" cy="1941576"/>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70" name="object 29">
                <a:extLst>
                  <a:ext uri="{FF2B5EF4-FFF2-40B4-BE49-F238E27FC236}">
                    <a16:creationId xmlns:a16="http://schemas.microsoft.com/office/drawing/2014/main" id="{CDE9FDA7-A30D-B958-FE84-8357123F3586}"/>
                  </a:ext>
                </a:extLst>
              </p:cNvPr>
              <p:cNvSpPr/>
              <p:nvPr/>
            </p:nvSpPr>
            <p:spPr>
              <a:xfrm>
                <a:off x="8854440" y="2987040"/>
                <a:ext cx="225551" cy="1862327"/>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71" name="object 30">
                <a:extLst>
                  <a:ext uri="{FF2B5EF4-FFF2-40B4-BE49-F238E27FC236}">
                    <a16:creationId xmlns:a16="http://schemas.microsoft.com/office/drawing/2014/main" id="{E7C9FFF5-8FD0-00C2-0804-C998C5CEA109}"/>
                  </a:ext>
                </a:extLst>
              </p:cNvPr>
              <p:cNvSpPr/>
              <p:nvPr/>
            </p:nvSpPr>
            <p:spPr>
              <a:xfrm>
                <a:off x="8438388" y="4465320"/>
                <a:ext cx="2580131" cy="1580388"/>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72" name="object 31">
                <a:extLst>
                  <a:ext uri="{FF2B5EF4-FFF2-40B4-BE49-F238E27FC236}">
                    <a16:creationId xmlns:a16="http://schemas.microsoft.com/office/drawing/2014/main" id="{57FF0A24-BCFD-19D5-6D94-6DDD0FFE3EF2}"/>
                  </a:ext>
                </a:extLst>
              </p:cNvPr>
              <p:cNvSpPr/>
              <p:nvPr/>
            </p:nvSpPr>
            <p:spPr>
              <a:xfrm>
                <a:off x="8546592" y="4943855"/>
                <a:ext cx="2363724" cy="673607"/>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73" name="object 32">
                <a:extLst>
                  <a:ext uri="{FF2B5EF4-FFF2-40B4-BE49-F238E27FC236}">
                    <a16:creationId xmlns:a16="http://schemas.microsoft.com/office/drawing/2014/main" id="{8FDA9F75-E731-23EA-A0EE-0BF878C19238}"/>
                  </a:ext>
                </a:extLst>
              </p:cNvPr>
              <p:cNvSpPr/>
              <p:nvPr/>
            </p:nvSpPr>
            <p:spPr>
              <a:xfrm>
                <a:off x="8459724" y="4486656"/>
                <a:ext cx="2500883" cy="1501140"/>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grpSp>
        <p:sp>
          <p:nvSpPr>
            <p:cNvPr id="74" name="object 33">
              <a:extLst>
                <a:ext uri="{FF2B5EF4-FFF2-40B4-BE49-F238E27FC236}">
                  <a16:creationId xmlns:a16="http://schemas.microsoft.com/office/drawing/2014/main" id="{F332465D-FEA7-3F36-5D13-3E8026EC467E}"/>
                </a:ext>
              </a:extLst>
            </p:cNvPr>
            <p:cNvSpPr txBox="1"/>
            <p:nvPr/>
          </p:nvSpPr>
          <p:spPr>
            <a:xfrm>
              <a:off x="8727440" y="5007990"/>
              <a:ext cx="1943735" cy="360680"/>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75" name="object 34">
              <a:extLst>
                <a:ext uri="{FF2B5EF4-FFF2-40B4-BE49-F238E27FC236}">
                  <a16:creationId xmlns:a16="http://schemas.microsoft.com/office/drawing/2014/main" id="{D333D1E6-90FA-1F8E-E6F3-7EEB168C6223}"/>
                </a:ext>
              </a:extLst>
            </p:cNvPr>
            <p:cNvGrpSpPr/>
            <p:nvPr/>
          </p:nvGrpSpPr>
          <p:grpSpPr>
            <a:xfrm>
              <a:off x="8438388" y="1089660"/>
              <a:ext cx="2580640" cy="3112135"/>
              <a:chOff x="8438388" y="1089660"/>
              <a:chExt cx="2580640" cy="3112135"/>
            </a:xfrm>
          </p:grpSpPr>
          <p:sp>
            <p:nvSpPr>
              <p:cNvPr id="76" name="object 35">
                <a:extLst>
                  <a:ext uri="{FF2B5EF4-FFF2-40B4-BE49-F238E27FC236}">
                    <a16:creationId xmlns:a16="http://schemas.microsoft.com/office/drawing/2014/main" id="{B030FF1B-BB7B-3F07-F448-2E17ED7F7531}"/>
                  </a:ext>
                </a:extLst>
              </p:cNvPr>
              <p:cNvSpPr/>
              <p:nvPr/>
            </p:nvSpPr>
            <p:spPr>
              <a:xfrm>
                <a:off x="8833104" y="1089660"/>
                <a:ext cx="304800" cy="1941576"/>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77" name="object 36">
                <a:extLst>
                  <a:ext uri="{FF2B5EF4-FFF2-40B4-BE49-F238E27FC236}">
                    <a16:creationId xmlns:a16="http://schemas.microsoft.com/office/drawing/2014/main" id="{1450CE06-27B6-1ADB-1AF8-053B0312FC7F}"/>
                  </a:ext>
                </a:extLst>
              </p:cNvPr>
              <p:cNvSpPr/>
              <p:nvPr/>
            </p:nvSpPr>
            <p:spPr>
              <a:xfrm>
                <a:off x="8854440" y="1110996"/>
                <a:ext cx="225551" cy="1862327"/>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78" name="object 37">
                <a:extLst>
                  <a:ext uri="{FF2B5EF4-FFF2-40B4-BE49-F238E27FC236}">
                    <a16:creationId xmlns:a16="http://schemas.microsoft.com/office/drawing/2014/main" id="{E6FBA5E9-8686-FD9C-559A-985DBE8BB38B}"/>
                  </a:ext>
                </a:extLst>
              </p:cNvPr>
              <p:cNvSpPr/>
              <p:nvPr/>
            </p:nvSpPr>
            <p:spPr>
              <a:xfrm>
                <a:off x="8438388" y="2589276"/>
                <a:ext cx="2580131" cy="1580388"/>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79" name="object 38">
                <a:extLst>
                  <a:ext uri="{FF2B5EF4-FFF2-40B4-BE49-F238E27FC236}">
                    <a16:creationId xmlns:a16="http://schemas.microsoft.com/office/drawing/2014/main" id="{E11B564D-3E39-3D16-83CB-5B0B300F4A72}"/>
                  </a:ext>
                </a:extLst>
              </p:cNvPr>
              <p:cNvSpPr/>
              <p:nvPr/>
            </p:nvSpPr>
            <p:spPr>
              <a:xfrm>
                <a:off x="8659368" y="2606040"/>
                <a:ext cx="2203704" cy="1595628"/>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80" name="object 39">
                <a:extLst>
                  <a:ext uri="{FF2B5EF4-FFF2-40B4-BE49-F238E27FC236}">
                    <a16:creationId xmlns:a16="http://schemas.microsoft.com/office/drawing/2014/main" id="{614BFB58-B5EF-257A-28D7-CE1ED40BA1C0}"/>
                  </a:ext>
                </a:extLst>
              </p:cNvPr>
              <p:cNvSpPr/>
              <p:nvPr/>
            </p:nvSpPr>
            <p:spPr>
              <a:xfrm>
                <a:off x="8459724" y="2610612"/>
                <a:ext cx="2500883" cy="1501139"/>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grpSp>
        <p:sp>
          <p:nvSpPr>
            <p:cNvPr id="81" name="object 40">
              <a:extLst>
                <a:ext uri="{FF2B5EF4-FFF2-40B4-BE49-F238E27FC236}">
                  <a16:creationId xmlns:a16="http://schemas.microsoft.com/office/drawing/2014/main" id="{E04485F4-EA12-CBC9-1557-5C307385A93E}"/>
                </a:ext>
              </a:extLst>
            </p:cNvPr>
            <p:cNvSpPr txBox="1"/>
            <p:nvPr/>
          </p:nvSpPr>
          <p:spPr>
            <a:xfrm>
              <a:off x="8840216" y="2670810"/>
              <a:ext cx="1708150" cy="1282065"/>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82" name="object 41">
              <a:extLst>
                <a:ext uri="{FF2B5EF4-FFF2-40B4-BE49-F238E27FC236}">
                  <a16:creationId xmlns:a16="http://schemas.microsoft.com/office/drawing/2014/main" id="{B3F81EA9-58ED-36C9-6AF7-64A04ED59CC4}"/>
                </a:ext>
              </a:extLst>
            </p:cNvPr>
            <p:cNvGrpSpPr/>
            <p:nvPr/>
          </p:nvGrpSpPr>
          <p:grpSpPr>
            <a:xfrm>
              <a:off x="8438388" y="713231"/>
              <a:ext cx="2580640" cy="1580515"/>
              <a:chOff x="8438388" y="713231"/>
              <a:chExt cx="2580640" cy="1580515"/>
            </a:xfrm>
          </p:grpSpPr>
          <p:sp>
            <p:nvSpPr>
              <p:cNvPr id="83" name="object 42">
                <a:extLst>
                  <a:ext uri="{FF2B5EF4-FFF2-40B4-BE49-F238E27FC236}">
                    <a16:creationId xmlns:a16="http://schemas.microsoft.com/office/drawing/2014/main" id="{214044A1-CADC-630F-00AF-782FE64B21E8}"/>
                  </a:ext>
                </a:extLst>
              </p:cNvPr>
              <p:cNvSpPr/>
              <p:nvPr/>
            </p:nvSpPr>
            <p:spPr>
              <a:xfrm>
                <a:off x="8438388" y="713231"/>
                <a:ext cx="2580131" cy="1580388"/>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84" name="object 43">
                <a:extLst>
                  <a:ext uri="{FF2B5EF4-FFF2-40B4-BE49-F238E27FC236}">
                    <a16:creationId xmlns:a16="http://schemas.microsoft.com/office/drawing/2014/main" id="{FD868399-C0E6-3DA4-DBD1-F3B66D1E9ABF}"/>
                  </a:ext>
                </a:extLst>
              </p:cNvPr>
              <p:cNvSpPr/>
              <p:nvPr/>
            </p:nvSpPr>
            <p:spPr>
              <a:xfrm>
                <a:off x="8525256" y="1037843"/>
                <a:ext cx="2468879" cy="981455"/>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sp>
            <p:nvSpPr>
              <p:cNvPr id="85" name="object 44">
                <a:extLst>
                  <a:ext uri="{FF2B5EF4-FFF2-40B4-BE49-F238E27FC236}">
                    <a16:creationId xmlns:a16="http://schemas.microsoft.com/office/drawing/2014/main" id="{F458C278-B772-5457-FCB5-2DF00168B31E}"/>
                  </a:ext>
                </a:extLst>
              </p:cNvPr>
              <p:cNvSpPr/>
              <p:nvPr/>
            </p:nvSpPr>
            <p:spPr>
              <a:xfrm>
                <a:off x="8459724" y="734567"/>
                <a:ext cx="2500883" cy="1501139"/>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lstStyle/>
              <a:p>
                <a:endParaRPr/>
              </a:p>
            </p:txBody>
          </p:sp>
        </p:grpSp>
        <p:sp>
          <p:nvSpPr>
            <p:cNvPr id="86" name="object 45">
              <a:extLst>
                <a:ext uri="{FF2B5EF4-FFF2-40B4-BE49-F238E27FC236}">
                  <a16:creationId xmlns:a16="http://schemas.microsoft.com/office/drawing/2014/main" id="{C3F6C74B-98FA-23FA-31AE-459B501BAC55}"/>
                </a:ext>
              </a:extLst>
            </p:cNvPr>
            <p:cNvSpPr txBox="1"/>
            <p:nvPr/>
          </p:nvSpPr>
          <p:spPr>
            <a:xfrm>
              <a:off x="8706104" y="1101090"/>
              <a:ext cx="1983105" cy="668020"/>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grpSp>
      <p:pic>
        <p:nvPicPr>
          <p:cNvPr id="2" name="Picture 1">
            <a:extLst>
              <a:ext uri="{FF2B5EF4-FFF2-40B4-BE49-F238E27FC236}">
                <a16:creationId xmlns:a16="http://schemas.microsoft.com/office/drawing/2014/main" id="{D2E47B0E-9C3A-09B0-DF3D-5B21A174FA6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46211" y="1360437"/>
            <a:ext cx="4977073" cy="5396498"/>
          </a:xfrm>
          <a:prstGeom prst="rect">
            <a:avLst/>
          </a:prstGeom>
        </p:spPr>
        <p:txBody>
          <a:bodyPr/>
          <a:lstStyle/>
          <a:p>
            <a:pPr marL="0" indent="0">
              <a:buNone/>
            </a:pPr>
            <a:r>
              <a:rPr lang="en-GB" sz="1600" b="1" dirty="0">
                <a:latin typeface="Abadi" panose="020B0604020104020204" pitchFamily="34" charset="0"/>
              </a:rPr>
              <a:t>Initial Data Exploration:</a:t>
            </a:r>
          </a:p>
          <a:p>
            <a:r>
              <a:rPr lang="en-GB" sz="1400" dirty="0">
                <a:latin typeface="Abadi" panose="020B0604020104020204" pitchFamily="34" charset="0"/>
              </a:rPr>
              <a:t>Using the </a:t>
            </a:r>
            <a:r>
              <a:rPr lang="en-GB" sz="1400" b="0" dirty="0">
                <a:solidFill>
                  <a:srgbClr val="FF0000"/>
                </a:solidFill>
                <a:effectLst/>
                <a:latin typeface="Abadi" panose="020B0604020104020204" pitchFamily="34" charset="0"/>
              </a:rPr>
              <a:t>.</a:t>
            </a:r>
            <a:r>
              <a:rPr lang="en-GB" sz="1400" b="0" dirty="0" err="1">
                <a:solidFill>
                  <a:srgbClr val="FF0000"/>
                </a:solidFill>
                <a:effectLst/>
                <a:latin typeface="Abadi" panose="020B0604020104020204" pitchFamily="34" charset="0"/>
              </a:rPr>
              <a:t>value_counts</a:t>
            </a:r>
            <a:r>
              <a:rPr lang="en-GB" sz="1400" b="0" dirty="0">
                <a:solidFill>
                  <a:srgbClr val="FF0000"/>
                </a:solidFill>
                <a:effectLst/>
                <a:latin typeface="Abadi" panose="020B0604020104020204" pitchFamily="34" charset="0"/>
              </a:rPr>
              <a:t>()</a:t>
            </a:r>
            <a:r>
              <a:rPr lang="en-GB" sz="1400" dirty="0">
                <a:solidFill>
                  <a:srgbClr val="FF0000"/>
                </a:solidFill>
                <a:latin typeface="Abadi" panose="020B0604020104020204" pitchFamily="34" charset="0"/>
              </a:rPr>
              <a:t> </a:t>
            </a:r>
            <a:r>
              <a:rPr lang="en-GB" sz="1400" dirty="0">
                <a:latin typeface="Abadi" panose="020B0604020104020204" pitchFamily="34" charset="0"/>
              </a:rPr>
              <a:t>method to determine the following:</a:t>
            </a:r>
          </a:p>
          <a:p>
            <a:pPr marL="520700" lvl="1" indent="-342900">
              <a:buFont typeface="+mj-lt"/>
              <a:buAutoNum type="arabicPeriod"/>
            </a:pPr>
            <a:r>
              <a:rPr lang="en-GB" sz="1200" dirty="0">
                <a:latin typeface="Abadi" panose="020B0604020104020204" pitchFamily="34" charset="0"/>
              </a:rPr>
              <a:t>Number of launches on each site</a:t>
            </a:r>
          </a:p>
          <a:p>
            <a:pPr marL="520700" lvl="1" indent="-342900">
              <a:buFont typeface="+mj-lt"/>
              <a:buAutoNum type="arabicPeriod"/>
            </a:pPr>
            <a:r>
              <a:rPr lang="en-GB" sz="1200" dirty="0">
                <a:latin typeface="Abadi" panose="020B0604020104020204" pitchFamily="34" charset="0"/>
              </a:rPr>
              <a:t>Number and occurrence of each orbit</a:t>
            </a:r>
          </a:p>
          <a:p>
            <a:pPr marL="520700" lvl="1" indent="-342900">
              <a:buFont typeface="+mj-lt"/>
              <a:buAutoNum type="arabicPeriod"/>
            </a:pPr>
            <a:r>
              <a:rPr lang="en-GB" sz="1200" dirty="0">
                <a:latin typeface="Abadi" panose="020B0604020104020204" pitchFamily="34" charset="0"/>
              </a:rPr>
              <a:t>Number and occurrence of landing outcome per orbit type</a:t>
            </a:r>
          </a:p>
          <a:p>
            <a:pPr marL="177800" lvl="1" indent="0">
              <a:buNone/>
            </a:pPr>
            <a:endParaRPr lang="en-GB" sz="1200" dirty="0">
              <a:latin typeface="Abadi" panose="020B0604020104020204" pitchFamily="34" charset="0"/>
            </a:endParaRPr>
          </a:p>
          <a:p>
            <a:pPr marL="0" indent="0">
              <a:buNone/>
            </a:pPr>
            <a:r>
              <a:rPr lang="en-GB" sz="1600" b="1" dirty="0">
                <a:latin typeface="Abadi" panose="020B0604020104020204" pitchFamily="34" charset="0"/>
              </a:rPr>
              <a:t>Data Wrangling:</a:t>
            </a:r>
          </a:p>
          <a:p>
            <a:pPr marL="285750" indent="-285750">
              <a:buFont typeface="Arial" panose="020B0604020202020204" pitchFamily="34" charset="0"/>
              <a:buChar char="•"/>
            </a:pPr>
            <a:r>
              <a:rPr lang="en-GB" sz="1400" dirty="0">
                <a:latin typeface="Abadi" panose="020B0604020104020204" pitchFamily="34" charset="0"/>
              </a:rPr>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latin typeface="Abadi" panose="020B0604020104020204" pitchFamily="34" charset="0"/>
              </a:rPr>
              <a:t>This is done by:</a:t>
            </a:r>
          </a:p>
          <a:p>
            <a:pPr marL="463550" lvl="1" indent="-285750">
              <a:buFont typeface="+mj-lt"/>
              <a:buAutoNum type="arabicPeriod"/>
            </a:pPr>
            <a:r>
              <a:rPr lang="en-GB" sz="1200" dirty="0">
                <a:latin typeface="Abadi" panose="020B0604020104020204" pitchFamily="34" charset="0"/>
              </a:rPr>
              <a:t>Defining a set of unsuccessful (bad) outcomes, </a:t>
            </a:r>
            <a:r>
              <a:rPr lang="en-GB" sz="1200" dirty="0" err="1">
                <a:solidFill>
                  <a:srgbClr val="FF0000"/>
                </a:solidFill>
                <a:latin typeface="Abadi" panose="020B0604020104020204" pitchFamily="34" charset="0"/>
              </a:rPr>
              <a:t>bad_outcome</a:t>
            </a:r>
            <a:endParaRPr lang="en-GB" sz="1200" dirty="0">
              <a:solidFill>
                <a:srgbClr val="FF0000"/>
              </a:solidFill>
              <a:latin typeface="Abadi" panose="020B0604020104020204" pitchFamily="34" charset="0"/>
            </a:endParaRPr>
          </a:p>
          <a:p>
            <a:pPr marL="463550" lvl="1" indent="-285750">
              <a:buFont typeface="+mj-lt"/>
              <a:buAutoNum type="arabicPeriod"/>
            </a:pPr>
            <a:r>
              <a:rPr lang="en-GB" sz="1200" dirty="0">
                <a:latin typeface="Abadi" panose="020B0604020104020204" pitchFamily="34" charset="0"/>
              </a:rPr>
              <a:t>Creating a list, </a:t>
            </a:r>
            <a:r>
              <a:rPr lang="en-GB" sz="1200" dirty="0" err="1">
                <a:solidFill>
                  <a:srgbClr val="FF0000"/>
                </a:solidFill>
                <a:latin typeface="Abadi" panose="020B0604020104020204" pitchFamily="34" charset="0"/>
              </a:rPr>
              <a:t>landing_class</a:t>
            </a:r>
            <a:r>
              <a:rPr lang="en-GB" sz="1200" dirty="0">
                <a:latin typeface="Abadi" panose="020B0604020104020204" pitchFamily="34" charset="0"/>
              </a:rPr>
              <a:t>, where the element is 0 if the corresponding row in  </a:t>
            </a:r>
            <a:r>
              <a:rPr lang="en-GB" sz="1200" dirty="0">
                <a:solidFill>
                  <a:srgbClr val="FF0000"/>
                </a:solidFill>
                <a:latin typeface="Abadi" panose="020B0604020104020204" pitchFamily="34" charset="0"/>
              </a:rPr>
              <a:t>Outcome</a:t>
            </a:r>
            <a:r>
              <a:rPr lang="en-GB" sz="1200" dirty="0">
                <a:solidFill>
                  <a:srgbClr val="61AFEF"/>
                </a:solidFill>
                <a:latin typeface="Abadi" panose="020B0604020104020204" pitchFamily="34" charset="0"/>
              </a:rPr>
              <a:t> </a:t>
            </a:r>
            <a:r>
              <a:rPr lang="en-GB" sz="1200" dirty="0">
                <a:latin typeface="Abadi" panose="020B0604020104020204" pitchFamily="34" charset="0"/>
              </a:rPr>
              <a:t>is in the set </a:t>
            </a:r>
            <a:r>
              <a:rPr lang="en-GB" sz="1200" dirty="0" err="1">
                <a:solidFill>
                  <a:srgbClr val="FF0000"/>
                </a:solidFill>
                <a:latin typeface="Abadi" panose="020B0604020104020204" pitchFamily="34" charset="0"/>
              </a:rPr>
              <a:t>bad_outcome</a:t>
            </a:r>
            <a:r>
              <a:rPr lang="en-GB" sz="1200" dirty="0">
                <a:latin typeface="Abadi" panose="020B0604020104020204" pitchFamily="34" charset="0"/>
              </a:rPr>
              <a:t>, otherwise, it’s 1. </a:t>
            </a:r>
          </a:p>
          <a:p>
            <a:pPr marL="463550" lvl="1" indent="-285750">
              <a:buFont typeface="+mj-lt"/>
              <a:buAutoNum type="arabicPeriod"/>
            </a:pPr>
            <a:r>
              <a:rPr lang="en-GB" sz="1200" dirty="0">
                <a:latin typeface="Abadi" panose="020B0604020104020204" pitchFamily="34" charset="0"/>
              </a:rPr>
              <a:t>Create a </a:t>
            </a:r>
            <a:r>
              <a:rPr lang="en-GB" sz="1200" dirty="0">
                <a:solidFill>
                  <a:srgbClr val="FF0000"/>
                </a:solidFill>
                <a:latin typeface="Abadi" panose="020B0604020104020204" pitchFamily="34" charset="0"/>
              </a:rPr>
              <a:t>Class</a:t>
            </a:r>
            <a:r>
              <a:rPr lang="en-GB" sz="1200" dirty="0">
                <a:latin typeface="Abadi" panose="020B0604020104020204" pitchFamily="34" charset="0"/>
              </a:rPr>
              <a:t> column that  contains the values from the list </a:t>
            </a:r>
            <a:r>
              <a:rPr lang="en-GB" sz="1200" dirty="0" err="1">
                <a:solidFill>
                  <a:srgbClr val="FF0000"/>
                </a:solidFill>
                <a:latin typeface="Abadi" panose="020B0604020104020204" pitchFamily="34" charset="0"/>
              </a:rPr>
              <a:t>landing_class</a:t>
            </a:r>
            <a:r>
              <a:rPr lang="en-GB" sz="1200" dirty="0">
                <a:solidFill>
                  <a:srgbClr val="FF0000"/>
                </a:solidFill>
                <a:latin typeface="Abadi" panose="020B0604020104020204" pitchFamily="34" charset="0"/>
              </a:rPr>
              <a:t> </a:t>
            </a:r>
          </a:p>
          <a:p>
            <a:pPr marL="463550" lvl="1" indent="-285750">
              <a:buFont typeface="+mj-lt"/>
              <a:buAutoNum type="arabicPeriod"/>
            </a:pPr>
            <a:r>
              <a:rPr lang="en-GB" sz="1200" dirty="0">
                <a:latin typeface="Abadi" panose="020B0604020104020204" pitchFamily="34" charset="0"/>
              </a:rPr>
              <a:t>Export the </a:t>
            </a:r>
            <a:r>
              <a:rPr lang="en-GB" sz="1200" dirty="0" err="1">
                <a:latin typeface="Abadi" panose="020B0604020104020204" pitchFamily="34" charset="0"/>
              </a:rPr>
              <a:t>DataFrame</a:t>
            </a:r>
            <a:r>
              <a:rPr lang="en-GB" sz="1200" dirty="0">
                <a:latin typeface="Abadi" panose="020B0604020104020204" pitchFamily="34" charset="0"/>
              </a:rPr>
              <a:t> as a .csv file.</a:t>
            </a:r>
          </a:p>
          <a:p>
            <a:pPr marL="177800" lvl="1" indent="0">
              <a:buNone/>
            </a:pPr>
            <a:r>
              <a:rPr lang="en-GB" sz="1200" dirty="0">
                <a:solidFill>
                  <a:schemeClr val="accent3">
                    <a:lumMod val="25000"/>
                  </a:schemeClr>
                </a:solidFill>
                <a:latin typeface="Abadi" panose="020B0604020104020204" pitchFamily="34" charset="0"/>
              </a:rPr>
              <a:t>GitHub url:</a:t>
            </a:r>
            <a:endParaRPr lang="en-US" sz="2200" dirty="0">
              <a:solidFill>
                <a:schemeClr val="accent3">
                  <a:lumMod val="25000"/>
                </a:schemeClr>
              </a:solidFill>
              <a:latin typeface="Abadi" panose="020B0604020104020204" pitchFamily="34" charset="0"/>
            </a:endParaRPr>
          </a:p>
          <a:p>
            <a:r>
              <a:rPr lang="en-IN" sz="1200" u="heavy" spc="-5" dirty="0">
                <a:solidFill>
                  <a:srgbClr val="2996E1"/>
                </a:solidFill>
                <a:uFill>
                  <a:solidFill>
                    <a:srgbClr val="2996E1"/>
                  </a:solidFill>
                </a:uFill>
                <a:latin typeface="Carlito"/>
                <a:cs typeface="Carlito"/>
                <a:hlinkClick r:id="rId3"/>
              </a:rPr>
              <a:t>https://github.com/navassherif98/IBM_Data_Science_Professional_Certification/blob/master/10.Applied_Data_Science_Capstone/Week%201%20Introduction/Data%20wrangling%20.ipynb</a:t>
            </a:r>
            <a:endParaRPr lang="en-US" sz="1400" dirty="0"/>
          </a:p>
          <a:p>
            <a:endParaRPr lang="en-US" dirty="0"/>
          </a:p>
          <a:p>
            <a:endParaRPr lang="en-US" dirty="0"/>
          </a:p>
        </p:txBody>
      </p:sp>
      <p:sp>
        <p:nvSpPr>
          <p:cNvPr id="3" name="Content Placeholder 2">
            <a:extLst>
              <a:ext uri="{FF2B5EF4-FFF2-40B4-BE49-F238E27FC236}">
                <a16:creationId xmlns:a16="http://schemas.microsoft.com/office/drawing/2014/main" id="{07FD14BA-ABE5-C584-B82A-AEEC87BD54C6}"/>
              </a:ext>
            </a:extLst>
          </p:cNvPr>
          <p:cNvSpPr>
            <a:spLocks noGrp="1"/>
          </p:cNvSpPr>
          <p:nvPr>
            <p:ph sz="half" idx="2"/>
          </p:nvPr>
        </p:nvSpPr>
        <p:spPr>
          <a:xfrm>
            <a:off x="6172200" y="1360437"/>
            <a:ext cx="5181600" cy="5396498"/>
          </a:xfrm>
        </p:spPr>
        <p:txBody>
          <a:bodyPr/>
          <a:lstStyle/>
          <a:p>
            <a:r>
              <a:rPr lang="en-US" dirty="0"/>
              <a:t>Data Wrangling Process</a:t>
            </a:r>
            <a:endParaRPr lang="en-ID"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763000" y="6207947"/>
            <a:ext cx="2743200" cy="401638"/>
          </a:xfrm>
        </p:spPr>
        <p:txBody>
          <a:bodyPr/>
          <a:lstStyle/>
          <a:p>
            <a:fld id="{5075537C-CA84-1446-933C-8E9D027F9201}" type="slidenum">
              <a:rPr lang="en-US" smtClean="0"/>
              <a:t>9</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Wrangling/Data Manipulation</a:t>
            </a:r>
          </a:p>
        </p:txBody>
      </p:sp>
      <p:sp>
        <p:nvSpPr>
          <p:cNvPr id="9" name="Rectangle 8">
            <a:extLst>
              <a:ext uri="{FF2B5EF4-FFF2-40B4-BE49-F238E27FC236}">
                <a16:creationId xmlns:a16="http://schemas.microsoft.com/office/drawing/2014/main" id="{6FA86225-6C75-B357-C756-87985670AA23}"/>
              </a:ext>
            </a:extLst>
          </p:cNvPr>
          <p:cNvSpPr/>
          <p:nvPr/>
        </p:nvSpPr>
        <p:spPr>
          <a:xfrm>
            <a:off x="6304548" y="1918051"/>
            <a:ext cx="4981064" cy="50751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800" spc="-15" dirty="0">
                <a:solidFill>
                  <a:srgbClr val="404040"/>
                </a:solidFill>
                <a:latin typeface="Carlito"/>
                <a:cs typeface="Carlito"/>
              </a:rPr>
              <a:t>Create </a:t>
            </a:r>
            <a:r>
              <a:rPr lang="en-US" sz="1800" dirty="0">
                <a:solidFill>
                  <a:srgbClr val="404040"/>
                </a:solidFill>
                <a:latin typeface="Carlito"/>
                <a:cs typeface="Carlito"/>
              </a:rPr>
              <a:t>a </a:t>
            </a:r>
            <a:r>
              <a:rPr lang="en-US" sz="1800" spc="-5" dirty="0">
                <a:solidFill>
                  <a:srgbClr val="404040"/>
                </a:solidFill>
                <a:latin typeface="Carlito"/>
                <a:cs typeface="Carlito"/>
              </a:rPr>
              <a:t>training label </a:t>
            </a:r>
            <a:r>
              <a:rPr lang="en-US" sz="1800" dirty="0">
                <a:solidFill>
                  <a:srgbClr val="404040"/>
                </a:solidFill>
                <a:latin typeface="Carlito"/>
                <a:cs typeface="Carlito"/>
              </a:rPr>
              <a:t>with </a:t>
            </a:r>
            <a:r>
              <a:rPr lang="en-US" sz="1800" spc="-5" dirty="0">
                <a:solidFill>
                  <a:srgbClr val="404040"/>
                </a:solidFill>
                <a:latin typeface="Carlito"/>
                <a:cs typeface="Carlito"/>
              </a:rPr>
              <a:t>landing </a:t>
            </a:r>
            <a:r>
              <a:rPr lang="en-US" sz="1800" spc="-15" dirty="0">
                <a:solidFill>
                  <a:srgbClr val="404040"/>
                </a:solidFill>
                <a:latin typeface="Carlito"/>
                <a:cs typeface="Carlito"/>
              </a:rPr>
              <a:t>outcomes </a:t>
            </a:r>
            <a:r>
              <a:rPr lang="en-US" sz="1800" spc="-5" dirty="0">
                <a:solidFill>
                  <a:srgbClr val="404040"/>
                </a:solidFill>
                <a:latin typeface="Carlito"/>
                <a:cs typeface="Carlito"/>
              </a:rPr>
              <a:t>where successful </a:t>
            </a:r>
            <a:r>
              <a:rPr lang="en-US" sz="1800" dirty="0">
                <a:solidFill>
                  <a:srgbClr val="404040"/>
                </a:solidFill>
                <a:latin typeface="Carlito"/>
                <a:cs typeface="Carlito"/>
              </a:rPr>
              <a:t>= 1 &amp; </a:t>
            </a:r>
            <a:r>
              <a:rPr lang="en-US" sz="1800" spc="-15" dirty="0">
                <a:solidFill>
                  <a:srgbClr val="404040"/>
                </a:solidFill>
                <a:latin typeface="Carlito"/>
                <a:cs typeface="Carlito"/>
              </a:rPr>
              <a:t>failure </a:t>
            </a:r>
            <a:r>
              <a:rPr lang="en-US" sz="1800" dirty="0">
                <a:solidFill>
                  <a:srgbClr val="404040"/>
                </a:solidFill>
                <a:latin typeface="Carlito"/>
                <a:cs typeface="Carlito"/>
              </a:rPr>
              <a:t>=</a:t>
            </a:r>
            <a:r>
              <a:rPr lang="en-US" sz="1800" spc="-85" dirty="0">
                <a:solidFill>
                  <a:srgbClr val="404040"/>
                </a:solidFill>
                <a:latin typeface="Carlito"/>
                <a:cs typeface="Carlito"/>
              </a:rPr>
              <a:t> </a:t>
            </a:r>
            <a:r>
              <a:rPr lang="en-US" sz="1800" dirty="0">
                <a:solidFill>
                  <a:srgbClr val="404040"/>
                </a:solidFill>
                <a:latin typeface="Carlito"/>
                <a:cs typeface="Carlito"/>
              </a:rPr>
              <a:t>0.</a:t>
            </a:r>
            <a:endParaRPr lang="en-US" sz="1800" dirty="0">
              <a:latin typeface="Carlito"/>
              <a:cs typeface="Carlito"/>
            </a:endParaRPr>
          </a:p>
        </p:txBody>
      </p:sp>
      <p:sp>
        <p:nvSpPr>
          <p:cNvPr id="10" name="Arrow: Down 9">
            <a:extLst>
              <a:ext uri="{FF2B5EF4-FFF2-40B4-BE49-F238E27FC236}">
                <a16:creationId xmlns:a16="http://schemas.microsoft.com/office/drawing/2014/main" id="{CA4006B0-BD86-2AFB-3413-B4DC7E53F75E}"/>
              </a:ext>
            </a:extLst>
          </p:cNvPr>
          <p:cNvSpPr/>
          <p:nvPr/>
        </p:nvSpPr>
        <p:spPr>
          <a:xfrm>
            <a:off x="8622937" y="2425566"/>
            <a:ext cx="344285" cy="401639"/>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C2A44785-4804-F6E3-F1D6-DC5247B338BE}"/>
              </a:ext>
            </a:extLst>
          </p:cNvPr>
          <p:cNvSpPr/>
          <p:nvPr/>
        </p:nvSpPr>
        <p:spPr>
          <a:xfrm>
            <a:off x="6304547" y="2846185"/>
            <a:ext cx="4981064" cy="50751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16510" algn="ctr">
              <a:lnSpc>
                <a:spcPct val="100000"/>
              </a:lnSpc>
              <a:spcBef>
                <a:spcPts val="1175"/>
              </a:spcBef>
            </a:pPr>
            <a:r>
              <a:rPr lang="en-US" sz="1800" dirty="0">
                <a:solidFill>
                  <a:srgbClr val="404040"/>
                </a:solidFill>
                <a:latin typeface="Carlito"/>
                <a:cs typeface="Carlito"/>
              </a:rPr>
              <a:t>Outcome</a:t>
            </a:r>
            <a:r>
              <a:rPr lang="en-US" sz="1800" spc="-75" dirty="0">
                <a:solidFill>
                  <a:srgbClr val="404040"/>
                </a:solidFill>
                <a:latin typeface="Carlito"/>
                <a:cs typeface="Carlito"/>
              </a:rPr>
              <a:t> </a:t>
            </a:r>
            <a:r>
              <a:rPr lang="en-US" sz="1800" dirty="0">
                <a:solidFill>
                  <a:srgbClr val="404040"/>
                </a:solidFill>
                <a:latin typeface="Carlito"/>
                <a:cs typeface="Carlito"/>
              </a:rPr>
              <a:t>column</a:t>
            </a:r>
            <a:r>
              <a:rPr lang="en-US" sz="1800" spc="-45" dirty="0">
                <a:solidFill>
                  <a:srgbClr val="404040"/>
                </a:solidFill>
                <a:latin typeface="Carlito"/>
                <a:cs typeface="Carlito"/>
              </a:rPr>
              <a:t> </a:t>
            </a:r>
            <a:r>
              <a:rPr lang="en-US" sz="1800" spc="-5" dirty="0">
                <a:solidFill>
                  <a:srgbClr val="404040"/>
                </a:solidFill>
                <a:latin typeface="Carlito"/>
                <a:cs typeface="Carlito"/>
              </a:rPr>
              <a:t>has</a:t>
            </a:r>
            <a:r>
              <a:rPr lang="en-US" sz="1800" spc="-40" dirty="0">
                <a:solidFill>
                  <a:srgbClr val="404040"/>
                </a:solidFill>
                <a:latin typeface="Carlito"/>
                <a:cs typeface="Carlito"/>
              </a:rPr>
              <a:t> </a:t>
            </a:r>
            <a:r>
              <a:rPr lang="en-US" sz="1800" spc="-10" dirty="0">
                <a:solidFill>
                  <a:srgbClr val="404040"/>
                </a:solidFill>
                <a:latin typeface="Carlito"/>
                <a:cs typeface="Carlito"/>
              </a:rPr>
              <a:t>two</a:t>
            </a:r>
            <a:r>
              <a:rPr lang="en-US" sz="1800" spc="-25" dirty="0">
                <a:solidFill>
                  <a:srgbClr val="404040"/>
                </a:solidFill>
                <a:latin typeface="Carlito"/>
                <a:cs typeface="Carlito"/>
              </a:rPr>
              <a:t> </a:t>
            </a:r>
            <a:r>
              <a:rPr lang="en-US" sz="1800" dirty="0">
                <a:solidFill>
                  <a:srgbClr val="404040"/>
                </a:solidFill>
                <a:latin typeface="Carlito"/>
                <a:cs typeface="Carlito"/>
              </a:rPr>
              <a:t>components:</a:t>
            </a:r>
            <a:r>
              <a:rPr lang="en-US" sz="1800" spc="-75" dirty="0">
                <a:solidFill>
                  <a:srgbClr val="404040"/>
                </a:solidFill>
                <a:latin typeface="Carlito"/>
                <a:cs typeface="Carlito"/>
              </a:rPr>
              <a:t> </a:t>
            </a:r>
            <a:r>
              <a:rPr lang="en-US" sz="1800" dirty="0">
                <a:solidFill>
                  <a:srgbClr val="404040"/>
                </a:solidFill>
                <a:latin typeface="Carlito"/>
                <a:cs typeface="Carlito"/>
              </a:rPr>
              <a:t>‘Mission</a:t>
            </a:r>
            <a:r>
              <a:rPr lang="en-US" sz="1800" spc="5" dirty="0">
                <a:solidFill>
                  <a:srgbClr val="404040"/>
                </a:solidFill>
                <a:latin typeface="Carlito"/>
                <a:cs typeface="Carlito"/>
              </a:rPr>
              <a:t> </a:t>
            </a:r>
            <a:r>
              <a:rPr lang="en-US" sz="1800" spc="-5" dirty="0">
                <a:solidFill>
                  <a:srgbClr val="404040"/>
                </a:solidFill>
                <a:latin typeface="Carlito"/>
                <a:cs typeface="Carlito"/>
              </a:rPr>
              <a:t>Outcome’</a:t>
            </a:r>
            <a:r>
              <a:rPr lang="en-US" sz="1800" spc="-65" dirty="0">
                <a:solidFill>
                  <a:srgbClr val="404040"/>
                </a:solidFill>
                <a:latin typeface="Carlito"/>
                <a:cs typeface="Carlito"/>
              </a:rPr>
              <a:t> </a:t>
            </a:r>
            <a:r>
              <a:rPr lang="en-US" sz="1800" dirty="0">
                <a:solidFill>
                  <a:srgbClr val="404040"/>
                </a:solidFill>
                <a:latin typeface="Carlito"/>
                <a:cs typeface="Carlito"/>
              </a:rPr>
              <a:t>‘Landing</a:t>
            </a:r>
            <a:r>
              <a:rPr lang="en-US" sz="1800" spc="-50" dirty="0">
                <a:solidFill>
                  <a:srgbClr val="404040"/>
                </a:solidFill>
                <a:latin typeface="Carlito"/>
                <a:cs typeface="Carlito"/>
              </a:rPr>
              <a:t> </a:t>
            </a:r>
            <a:r>
              <a:rPr lang="en-US" sz="1800" spc="-5" dirty="0">
                <a:solidFill>
                  <a:srgbClr val="404040"/>
                </a:solidFill>
                <a:latin typeface="Carlito"/>
                <a:cs typeface="Carlito"/>
              </a:rPr>
              <a:t>Location’</a:t>
            </a:r>
            <a:endParaRPr lang="en-US" sz="1800" dirty="0">
              <a:latin typeface="Carlito"/>
              <a:cs typeface="Carlito"/>
            </a:endParaRPr>
          </a:p>
        </p:txBody>
      </p:sp>
      <p:sp>
        <p:nvSpPr>
          <p:cNvPr id="12" name="Arrow: Down 11">
            <a:extLst>
              <a:ext uri="{FF2B5EF4-FFF2-40B4-BE49-F238E27FC236}">
                <a16:creationId xmlns:a16="http://schemas.microsoft.com/office/drawing/2014/main" id="{32630CAF-FD14-34D0-F2C9-21D3CF08B9A4}"/>
              </a:ext>
            </a:extLst>
          </p:cNvPr>
          <p:cNvSpPr/>
          <p:nvPr/>
        </p:nvSpPr>
        <p:spPr>
          <a:xfrm>
            <a:off x="8622937" y="3365272"/>
            <a:ext cx="344285" cy="401639"/>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0C8962BB-4BAA-BB34-7A81-71F50430C1FB}"/>
              </a:ext>
            </a:extLst>
          </p:cNvPr>
          <p:cNvSpPr/>
          <p:nvPr/>
        </p:nvSpPr>
        <p:spPr>
          <a:xfrm>
            <a:off x="6304548" y="3794275"/>
            <a:ext cx="4981064" cy="50751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16510" algn="ctr">
              <a:lnSpc>
                <a:spcPct val="100000"/>
              </a:lnSpc>
              <a:spcBef>
                <a:spcPts val="1175"/>
              </a:spcBef>
            </a:pPr>
            <a:r>
              <a:rPr lang="en-US" sz="1800" dirty="0">
                <a:solidFill>
                  <a:srgbClr val="404040"/>
                </a:solidFill>
                <a:latin typeface="Carlito"/>
                <a:cs typeface="Carlito"/>
              </a:rPr>
              <a:t>New </a:t>
            </a:r>
            <a:r>
              <a:rPr lang="en-US" sz="1800" spc="-5" dirty="0">
                <a:solidFill>
                  <a:srgbClr val="404040"/>
                </a:solidFill>
                <a:latin typeface="Carlito"/>
                <a:cs typeface="Carlito"/>
              </a:rPr>
              <a:t>training </a:t>
            </a:r>
            <a:r>
              <a:rPr lang="en-US" sz="1800" dirty="0">
                <a:solidFill>
                  <a:srgbClr val="404040"/>
                </a:solidFill>
                <a:latin typeface="Carlito"/>
                <a:cs typeface="Carlito"/>
              </a:rPr>
              <a:t>label column </a:t>
            </a:r>
            <a:r>
              <a:rPr lang="en-US" sz="1800" spc="-15" dirty="0">
                <a:solidFill>
                  <a:srgbClr val="404040"/>
                </a:solidFill>
                <a:latin typeface="Carlito"/>
                <a:cs typeface="Carlito"/>
              </a:rPr>
              <a:t>‘class’ </a:t>
            </a:r>
            <a:r>
              <a:rPr lang="en-US" sz="1800" spc="-5" dirty="0">
                <a:solidFill>
                  <a:srgbClr val="404040"/>
                </a:solidFill>
                <a:latin typeface="Carlito"/>
                <a:cs typeface="Carlito"/>
              </a:rPr>
              <a:t>with </a:t>
            </a:r>
            <a:r>
              <a:rPr lang="en-US" sz="1800" dirty="0">
                <a:solidFill>
                  <a:srgbClr val="404040"/>
                </a:solidFill>
                <a:latin typeface="Carlito"/>
                <a:cs typeface="Carlito"/>
              </a:rPr>
              <a:t>a </a:t>
            </a:r>
            <a:r>
              <a:rPr lang="en-US" sz="1800" spc="-5" dirty="0">
                <a:solidFill>
                  <a:srgbClr val="404040"/>
                </a:solidFill>
                <a:latin typeface="Carlito"/>
                <a:cs typeface="Carlito"/>
              </a:rPr>
              <a:t>value of </a:t>
            </a:r>
            <a:r>
              <a:rPr lang="en-US" sz="1800" dirty="0">
                <a:solidFill>
                  <a:srgbClr val="404040"/>
                </a:solidFill>
                <a:latin typeface="Carlito"/>
                <a:cs typeface="Carlito"/>
              </a:rPr>
              <a:t>1 </a:t>
            </a:r>
            <a:r>
              <a:rPr lang="en-US" sz="1800" spc="-5" dirty="0">
                <a:solidFill>
                  <a:srgbClr val="404040"/>
                </a:solidFill>
                <a:latin typeface="Carlito"/>
                <a:cs typeface="Carlito"/>
              </a:rPr>
              <a:t>if </a:t>
            </a:r>
            <a:r>
              <a:rPr lang="en-US" sz="1800" dirty="0">
                <a:solidFill>
                  <a:srgbClr val="404040"/>
                </a:solidFill>
                <a:latin typeface="Carlito"/>
                <a:cs typeface="Carlito"/>
              </a:rPr>
              <a:t>‘Mission </a:t>
            </a:r>
            <a:r>
              <a:rPr lang="en-US" sz="1800" spc="-5" dirty="0">
                <a:solidFill>
                  <a:srgbClr val="404040"/>
                </a:solidFill>
                <a:latin typeface="Carlito"/>
                <a:cs typeface="Carlito"/>
              </a:rPr>
              <a:t>Outcome’ is </a:t>
            </a:r>
            <a:r>
              <a:rPr lang="en-US" sz="1800" spc="-30" dirty="0">
                <a:solidFill>
                  <a:srgbClr val="404040"/>
                </a:solidFill>
                <a:latin typeface="Carlito"/>
                <a:cs typeface="Carlito"/>
              </a:rPr>
              <a:t>True </a:t>
            </a:r>
            <a:r>
              <a:rPr lang="en-US" sz="1800" dirty="0">
                <a:solidFill>
                  <a:srgbClr val="404040"/>
                </a:solidFill>
                <a:latin typeface="Carlito"/>
                <a:cs typeface="Carlito"/>
              </a:rPr>
              <a:t>and 0 </a:t>
            </a:r>
            <a:r>
              <a:rPr lang="en-US" sz="1800" spc="-5" dirty="0">
                <a:solidFill>
                  <a:srgbClr val="404040"/>
                </a:solidFill>
                <a:latin typeface="Carlito"/>
                <a:cs typeface="Carlito"/>
              </a:rPr>
              <a:t>otherwise.</a:t>
            </a:r>
            <a:endParaRPr lang="en-US" sz="1800" dirty="0">
              <a:latin typeface="Carlito"/>
              <a:cs typeface="Carlito"/>
            </a:endParaRPr>
          </a:p>
        </p:txBody>
      </p:sp>
      <p:sp>
        <p:nvSpPr>
          <p:cNvPr id="14" name="Arrow: Down 13">
            <a:extLst>
              <a:ext uri="{FF2B5EF4-FFF2-40B4-BE49-F238E27FC236}">
                <a16:creationId xmlns:a16="http://schemas.microsoft.com/office/drawing/2014/main" id="{54C02F82-722F-7887-DAE8-A64AB708C872}"/>
              </a:ext>
            </a:extLst>
          </p:cNvPr>
          <p:cNvSpPr/>
          <p:nvPr/>
        </p:nvSpPr>
        <p:spPr>
          <a:xfrm>
            <a:off x="8622937" y="4334396"/>
            <a:ext cx="344285" cy="401639"/>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8DE2BB04-3EFF-9C49-FB63-A674B08910FB}"/>
              </a:ext>
            </a:extLst>
          </p:cNvPr>
          <p:cNvSpPr/>
          <p:nvPr/>
        </p:nvSpPr>
        <p:spPr>
          <a:xfrm>
            <a:off x="6304548" y="4768090"/>
            <a:ext cx="4981064" cy="50751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16510" algn="ctr">
              <a:lnSpc>
                <a:spcPct val="100000"/>
              </a:lnSpc>
              <a:spcBef>
                <a:spcPts val="1275"/>
              </a:spcBef>
            </a:pPr>
            <a:r>
              <a:rPr lang="en-US" sz="1800" spc="-30" dirty="0">
                <a:solidFill>
                  <a:srgbClr val="404040"/>
                </a:solidFill>
                <a:latin typeface="Carlito"/>
                <a:cs typeface="Carlito"/>
              </a:rPr>
              <a:t>True </a:t>
            </a:r>
            <a:r>
              <a:rPr lang="en-US" sz="1800" dirty="0">
                <a:solidFill>
                  <a:srgbClr val="404040"/>
                </a:solidFill>
                <a:latin typeface="Carlito"/>
                <a:cs typeface="Carlito"/>
              </a:rPr>
              <a:t>ASDS, </a:t>
            </a:r>
            <a:r>
              <a:rPr lang="en-US" sz="1800" spc="-30" dirty="0">
                <a:solidFill>
                  <a:srgbClr val="404040"/>
                </a:solidFill>
                <a:latin typeface="Carlito"/>
                <a:cs typeface="Carlito"/>
              </a:rPr>
              <a:t>True </a:t>
            </a:r>
            <a:r>
              <a:rPr lang="en-US" sz="1800" spc="-10" dirty="0">
                <a:solidFill>
                  <a:srgbClr val="404040"/>
                </a:solidFill>
                <a:latin typeface="Carlito"/>
                <a:cs typeface="Carlito"/>
              </a:rPr>
              <a:t>RTLS, </a:t>
            </a:r>
            <a:r>
              <a:rPr lang="en-US" sz="1800" dirty="0">
                <a:solidFill>
                  <a:srgbClr val="404040"/>
                </a:solidFill>
                <a:latin typeface="Carlito"/>
                <a:cs typeface="Carlito"/>
              </a:rPr>
              <a:t>&amp; </a:t>
            </a:r>
            <a:r>
              <a:rPr lang="en-US" sz="1800" spc="-30" dirty="0">
                <a:solidFill>
                  <a:srgbClr val="404040"/>
                </a:solidFill>
                <a:latin typeface="Carlito"/>
                <a:cs typeface="Carlito"/>
              </a:rPr>
              <a:t>True </a:t>
            </a:r>
            <a:r>
              <a:rPr lang="en-US" sz="1800" dirty="0">
                <a:solidFill>
                  <a:srgbClr val="404040"/>
                </a:solidFill>
                <a:latin typeface="Carlito"/>
                <a:cs typeface="Carlito"/>
              </a:rPr>
              <a:t>Ocean – </a:t>
            </a:r>
            <a:r>
              <a:rPr lang="en-US" sz="1800" spc="-10" dirty="0">
                <a:solidFill>
                  <a:srgbClr val="404040"/>
                </a:solidFill>
                <a:latin typeface="Carlito"/>
                <a:cs typeface="Carlito"/>
              </a:rPr>
              <a:t>set to </a:t>
            </a:r>
            <a:r>
              <a:rPr lang="en-US" sz="1800" spc="-5" dirty="0">
                <a:solidFill>
                  <a:srgbClr val="404040"/>
                </a:solidFill>
                <a:latin typeface="Carlito"/>
                <a:cs typeface="Carlito"/>
              </a:rPr>
              <a:t>-&gt;</a:t>
            </a:r>
            <a:r>
              <a:rPr lang="en-US" sz="1800" spc="-80" dirty="0">
                <a:solidFill>
                  <a:srgbClr val="404040"/>
                </a:solidFill>
                <a:latin typeface="Carlito"/>
                <a:cs typeface="Carlito"/>
              </a:rPr>
              <a:t> </a:t>
            </a:r>
            <a:r>
              <a:rPr lang="en-US" sz="1800" dirty="0">
                <a:solidFill>
                  <a:srgbClr val="404040"/>
                </a:solidFill>
                <a:latin typeface="Carlito"/>
                <a:cs typeface="Carlito"/>
              </a:rPr>
              <a:t>1</a:t>
            </a:r>
            <a:endParaRPr lang="en-US" sz="1800" dirty="0">
              <a:latin typeface="Carlito"/>
              <a:cs typeface="Carlito"/>
            </a:endParaRPr>
          </a:p>
        </p:txBody>
      </p:sp>
      <p:sp>
        <p:nvSpPr>
          <p:cNvPr id="16" name="Arrow: Down 15">
            <a:extLst>
              <a:ext uri="{FF2B5EF4-FFF2-40B4-BE49-F238E27FC236}">
                <a16:creationId xmlns:a16="http://schemas.microsoft.com/office/drawing/2014/main" id="{1DAB5596-709E-D3A2-81E6-0BB4FDF243E3}"/>
              </a:ext>
            </a:extLst>
          </p:cNvPr>
          <p:cNvSpPr/>
          <p:nvPr/>
        </p:nvSpPr>
        <p:spPr>
          <a:xfrm>
            <a:off x="8622936" y="5294210"/>
            <a:ext cx="344285" cy="401639"/>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D"/>
          </a:p>
        </p:txBody>
      </p:sp>
      <p:sp>
        <p:nvSpPr>
          <p:cNvPr id="17" name="Rectangle 16">
            <a:extLst>
              <a:ext uri="{FF2B5EF4-FFF2-40B4-BE49-F238E27FC236}">
                <a16:creationId xmlns:a16="http://schemas.microsoft.com/office/drawing/2014/main" id="{E3CB3472-7D8B-AEA8-D9A7-5E8282890FAB}"/>
              </a:ext>
            </a:extLst>
          </p:cNvPr>
          <p:cNvSpPr/>
          <p:nvPr/>
        </p:nvSpPr>
        <p:spPr>
          <a:xfrm>
            <a:off x="6304548" y="5713811"/>
            <a:ext cx="4981064" cy="50751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16510" algn="ctr">
              <a:lnSpc>
                <a:spcPct val="100000"/>
              </a:lnSpc>
              <a:spcBef>
                <a:spcPts val="1200"/>
              </a:spcBef>
            </a:pPr>
            <a:r>
              <a:rPr lang="en-ID" sz="1800" dirty="0">
                <a:solidFill>
                  <a:srgbClr val="404040"/>
                </a:solidFill>
                <a:latin typeface="Carlito"/>
                <a:cs typeface="Carlito"/>
              </a:rPr>
              <a:t>None </a:t>
            </a:r>
            <a:r>
              <a:rPr lang="en-ID" sz="1800" dirty="0" err="1">
                <a:solidFill>
                  <a:srgbClr val="404040"/>
                </a:solidFill>
                <a:latin typeface="Carlito"/>
                <a:cs typeface="Carlito"/>
              </a:rPr>
              <a:t>None</a:t>
            </a:r>
            <a:r>
              <a:rPr lang="en-ID" sz="1800" dirty="0">
                <a:solidFill>
                  <a:srgbClr val="404040"/>
                </a:solidFill>
                <a:latin typeface="Carlito"/>
                <a:cs typeface="Carlito"/>
              </a:rPr>
              <a:t>, </a:t>
            </a:r>
            <a:r>
              <a:rPr lang="en-ID" sz="1800" spc="-15" dirty="0">
                <a:solidFill>
                  <a:srgbClr val="404040"/>
                </a:solidFill>
                <a:latin typeface="Carlito"/>
                <a:cs typeface="Carlito"/>
              </a:rPr>
              <a:t>False </a:t>
            </a:r>
            <a:r>
              <a:rPr lang="en-ID" sz="1800" dirty="0">
                <a:solidFill>
                  <a:srgbClr val="404040"/>
                </a:solidFill>
                <a:latin typeface="Carlito"/>
                <a:cs typeface="Carlito"/>
              </a:rPr>
              <a:t>ASDS, None ASDS, </a:t>
            </a:r>
            <a:r>
              <a:rPr lang="en-ID" sz="1800" spc="-15" dirty="0">
                <a:solidFill>
                  <a:srgbClr val="404040"/>
                </a:solidFill>
                <a:latin typeface="Carlito"/>
                <a:cs typeface="Carlito"/>
              </a:rPr>
              <a:t>False </a:t>
            </a:r>
            <a:r>
              <a:rPr lang="en-ID" sz="1800" dirty="0">
                <a:solidFill>
                  <a:srgbClr val="404040"/>
                </a:solidFill>
                <a:latin typeface="Carlito"/>
                <a:cs typeface="Carlito"/>
              </a:rPr>
              <a:t>Ocean, </a:t>
            </a:r>
            <a:r>
              <a:rPr lang="en-ID" sz="1800" spc="-15" dirty="0">
                <a:solidFill>
                  <a:srgbClr val="404040"/>
                </a:solidFill>
                <a:latin typeface="Carlito"/>
                <a:cs typeface="Carlito"/>
              </a:rPr>
              <a:t>False </a:t>
            </a:r>
            <a:r>
              <a:rPr lang="en-ID" sz="1800" spc="-10" dirty="0">
                <a:solidFill>
                  <a:srgbClr val="404040"/>
                </a:solidFill>
                <a:latin typeface="Carlito"/>
                <a:cs typeface="Carlito"/>
              </a:rPr>
              <a:t>RTLS </a:t>
            </a:r>
            <a:r>
              <a:rPr lang="en-ID" sz="1800" dirty="0">
                <a:solidFill>
                  <a:srgbClr val="404040"/>
                </a:solidFill>
                <a:latin typeface="Carlito"/>
                <a:cs typeface="Carlito"/>
              </a:rPr>
              <a:t>– </a:t>
            </a:r>
            <a:r>
              <a:rPr lang="en-ID" sz="1800" spc="-10" dirty="0">
                <a:solidFill>
                  <a:srgbClr val="404040"/>
                </a:solidFill>
                <a:latin typeface="Carlito"/>
                <a:cs typeface="Carlito"/>
              </a:rPr>
              <a:t>set to </a:t>
            </a:r>
            <a:r>
              <a:rPr lang="en-ID" sz="1800" spc="-5" dirty="0">
                <a:solidFill>
                  <a:srgbClr val="404040"/>
                </a:solidFill>
                <a:latin typeface="Carlito"/>
                <a:cs typeface="Carlito"/>
              </a:rPr>
              <a:t>-&gt;</a:t>
            </a:r>
            <a:r>
              <a:rPr lang="en-ID" sz="1800" spc="-105" dirty="0">
                <a:solidFill>
                  <a:srgbClr val="404040"/>
                </a:solidFill>
                <a:latin typeface="Carlito"/>
                <a:cs typeface="Carlito"/>
              </a:rPr>
              <a:t> </a:t>
            </a:r>
            <a:r>
              <a:rPr lang="en-ID" sz="1800" dirty="0">
                <a:solidFill>
                  <a:srgbClr val="404040"/>
                </a:solidFill>
                <a:latin typeface="Carlito"/>
                <a:cs typeface="Carlito"/>
              </a:rPr>
              <a:t>0</a:t>
            </a:r>
            <a:endParaRPr lang="en-ID" sz="1800" dirty="0">
              <a:latin typeface="Carlito"/>
              <a:cs typeface="Carlito"/>
            </a:endParaRPr>
          </a:p>
        </p:txBody>
      </p:sp>
      <p:pic>
        <p:nvPicPr>
          <p:cNvPr id="2" name="Picture 1">
            <a:extLst>
              <a:ext uri="{FF2B5EF4-FFF2-40B4-BE49-F238E27FC236}">
                <a16:creationId xmlns:a16="http://schemas.microsoft.com/office/drawing/2014/main" id="{41081D60-D5BE-EF35-1232-27E6F9B91C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00" b="90000" l="10000" r="90000">
                        <a14:foregroundMark x1="61556" y1="10167" x2="72111" y2="22000"/>
                        <a14:foregroundMark x1="72111" y1="22000" x2="74444" y2="22000"/>
                        <a14:foregroundMark x1="64444" y1="5833" x2="76222" y2="5000"/>
                      </a14:backgroundRemoval>
                    </a14:imgEffect>
                    <a14:imgEffect>
                      <a14:sharpenSoften amount="50000"/>
                    </a14:imgEffect>
                    <a14:imgEffect>
                      <a14:brightnessContrast bright="20000"/>
                    </a14:imgEffect>
                  </a14:imgLayer>
                </a14:imgProps>
              </a:ext>
            </a:extLst>
          </a:blip>
          <a:stretch>
            <a:fillRect/>
          </a:stretch>
        </p:blipFill>
        <p:spPr>
          <a:xfrm>
            <a:off x="10565137" y="242526"/>
            <a:ext cx="1440947" cy="960632"/>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415</TotalTime>
  <Words>4304</Words>
  <Application>Microsoft Office PowerPoint</Application>
  <PresentationFormat>Widescreen</PresentationFormat>
  <Paragraphs>463</Paragraphs>
  <Slides>48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Arial</vt:lpstr>
      <vt:lpstr>Calibri</vt:lpstr>
      <vt:lpstr>Calibri Light</vt:lpstr>
      <vt:lpstr>Cambria Math</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anggi ferdian saputra</cp:lastModifiedBy>
  <cp:revision>266</cp:revision>
  <dcterms:created xsi:type="dcterms:W3CDTF">2021-04-29T18:58:34Z</dcterms:created>
  <dcterms:modified xsi:type="dcterms:W3CDTF">2022-09-14T13:38:17Z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